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31" r:id="rId5"/>
    <p:sldId id="258" r:id="rId6"/>
    <p:sldId id="272" r:id="rId7"/>
    <p:sldId id="260" r:id="rId8"/>
    <p:sldId id="257" r:id="rId9"/>
    <p:sldId id="335" r:id="rId10"/>
    <p:sldId id="334" r:id="rId11"/>
    <p:sldId id="336" r:id="rId12"/>
    <p:sldId id="337" r:id="rId13"/>
    <p:sldId id="339" r:id="rId14"/>
    <p:sldId id="338" r:id="rId15"/>
    <p:sldId id="340" r:id="rId16"/>
    <p:sldId id="343" r:id="rId17"/>
    <p:sldId id="366" r:id="rId18"/>
    <p:sldId id="367" r:id="rId19"/>
    <p:sldId id="368" r:id="rId20"/>
    <p:sldId id="370" r:id="rId21"/>
    <p:sldId id="360" r:id="rId22"/>
    <p:sldId id="361" r:id="rId23"/>
    <p:sldId id="362" r:id="rId24"/>
    <p:sldId id="363" r:id="rId25"/>
    <p:sldId id="344" r:id="rId26"/>
    <p:sldId id="365" r:id="rId27"/>
    <p:sldId id="311" r:id="rId28"/>
    <p:sldId id="270" r:id="rId29"/>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F4"/>
    <a:srgbClr val="E9DDA9"/>
    <a:srgbClr val="144C29"/>
    <a:srgbClr val="DEC58E"/>
    <a:srgbClr val="DEB67C"/>
    <a:srgbClr val="56A07F"/>
    <a:srgbClr val="F18B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4660" autoAdjust="0"/>
  </p:normalViewPr>
  <p:slideViewPr>
    <p:cSldViewPr>
      <p:cViewPr varScale="1">
        <p:scale>
          <a:sx n="106" d="100"/>
          <a:sy n="106" d="100"/>
        </p:scale>
        <p:origin x="100" y="6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875CAD-7E13-4E17-8EF4-E2532A4C1F3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A38E46-407D-4265-89EB-D30B10767DF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A38E46-407D-4265-89EB-D30B10767DF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78B3A2E-A5A1-413A-A370-002184DF41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327187-3C69-4608-AA6D-560EAC7F0B5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78B3A2E-A5A1-413A-A370-002184DF417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6327187-3C69-4608-AA6D-560EAC7F0B5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hyperlink" Target="http://jwc.hbue.edu.cn/" TargetMode="Externa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hyperlink" Target="http://jwc.hbue.edu.cn/0e/c7/c704a200391/page.htm" TargetMode="Externa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261" y="4662"/>
            <a:ext cx="9131401" cy="5143500"/>
          </a:xfrm>
          <a:prstGeom prst="rect">
            <a:avLst/>
          </a:prstGeom>
        </p:spPr>
      </p:pic>
      <p:grpSp>
        <p:nvGrpSpPr>
          <p:cNvPr id="4" name="组合 3"/>
          <p:cNvGrpSpPr/>
          <p:nvPr/>
        </p:nvGrpSpPr>
        <p:grpSpPr>
          <a:xfrm>
            <a:off x="1043608" y="1635648"/>
            <a:ext cx="6624736" cy="1818785"/>
            <a:chOff x="1164220" y="2039106"/>
            <a:chExt cx="6624736" cy="1220632"/>
          </a:xfrm>
        </p:grpSpPr>
        <p:sp>
          <p:nvSpPr>
            <p:cNvPr id="6" name="TextBox 5"/>
            <p:cNvSpPr txBox="1"/>
            <p:nvPr/>
          </p:nvSpPr>
          <p:spPr>
            <a:xfrm>
              <a:off x="1164220" y="2039106"/>
              <a:ext cx="6624736" cy="681011"/>
            </a:xfrm>
            <a:prstGeom prst="rect">
              <a:avLst/>
            </a:prstGeom>
            <a:noFill/>
          </p:spPr>
          <p:txBody>
            <a:bodyPr wrap="square" rtlCol="0">
              <a:spAutoFit/>
            </a:bodyPr>
            <a:lstStyle/>
            <a:p>
              <a:pPr algn="ctr">
                <a:lnSpc>
                  <a:spcPct val="150000"/>
                </a:lnSpc>
              </a:pPr>
              <a:r>
                <a:rPr lang="en-US" altLang="zh-CN" sz="4000" b="1" spc="300" dirty="0">
                  <a:solidFill>
                    <a:schemeClr val="bg1"/>
                  </a:solidFill>
                  <a:latin typeface="黑体" panose="02010609060101010101" pitchFamily="49" charset="-122"/>
                  <a:ea typeface="黑体" panose="02010609060101010101" pitchFamily="49" charset="-122"/>
                </a:rPr>
                <a:t>2021</a:t>
              </a:r>
              <a:r>
                <a:rPr lang="zh-CN" altLang="en-US" sz="4000" b="1" spc="300" dirty="0">
                  <a:solidFill>
                    <a:schemeClr val="bg1"/>
                  </a:solidFill>
                  <a:latin typeface="黑体" panose="02010609060101010101" pitchFamily="49" charset="-122"/>
                  <a:ea typeface="黑体" panose="02010609060101010101" pitchFamily="49" charset="-122"/>
                </a:rPr>
                <a:t>级新生入学教育</a:t>
              </a:r>
              <a:endParaRPr lang="zh-CN" altLang="en-US" sz="4000" b="1" spc="300" dirty="0">
                <a:solidFill>
                  <a:schemeClr val="bg1"/>
                </a:solidFill>
                <a:latin typeface="黑体" panose="02010609060101010101" pitchFamily="49" charset="-122"/>
                <a:ea typeface="黑体" panose="02010609060101010101" pitchFamily="49" charset="-122"/>
              </a:endParaRPr>
            </a:p>
          </p:txBody>
        </p:sp>
        <p:sp>
          <p:nvSpPr>
            <p:cNvPr id="3" name="文本框 2"/>
            <p:cNvSpPr txBox="1"/>
            <p:nvPr/>
          </p:nvSpPr>
          <p:spPr>
            <a:xfrm>
              <a:off x="5268676" y="2764002"/>
              <a:ext cx="2520280" cy="495736"/>
            </a:xfrm>
            <a:prstGeom prst="rect">
              <a:avLst/>
            </a:prstGeom>
            <a:noFill/>
          </p:spPr>
          <p:txBody>
            <a:bodyPr wrap="square" rtlCol="0">
              <a:spAutoFit/>
            </a:bodyPr>
            <a:lstStyle/>
            <a:p>
              <a:pPr>
                <a:lnSpc>
                  <a:spcPct val="150000"/>
                </a:lnSpc>
              </a:pPr>
              <a:r>
                <a:rPr lang="en-US" altLang="zh-CN" sz="2800" dirty="0">
                  <a:solidFill>
                    <a:srgbClr val="E9DDA9"/>
                  </a:solidFill>
                  <a:latin typeface="黑体" panose="02010609060101010101" pitchFamily="49" charset="-122"/>
                  <a:ea typeface="黑体" panose="02010609060101010101" pitchFamily="49" charset="-122"/>
                </a:rPr>
                <a:t>——</a:t>
              </a:r>
              <a:r>
                <a:rPr lang="zh-CN" altLang="en-US" sz="2800" dirty="0">
                  <a:solidFill>
                    <a:srgbClr val="E9DDA9"/>
                  </a:solidFill>
                  <a:latin typeface="黑体" panose="02010609060101010101" pitchFamily="49" charset="-122"/>
                  <a:ea typeface="黑体" panose="02010609060101010101" pitchFamily="49" charset="-122"/>
                </a:rPr>
                <a:t>选课指导</a:t>
              </a:r>
              <a:endParaRPr lang="zh-CN" altLang="en-US" sz="2800" dirty="0">
                <a:solidFill>
                  <a:srgbClr val="E9DDA9"/>
                </a:solidFill>
                <a:latin typeface="黑体" panose="02010609060101010101" pitchFamily="49" charset="-122"/>
                <a:ea typeface="黑体" panose="02010609060101010101" pitchFamily="49" charset="-122"/>
              </a:endParaRPr>
            </a:p>
          </p:txBody>
        </p:sp>
      </p:grpSp>
      <p:sp>
        <p:nvSpPr>
          <p:cNvPr id="2" name="文本框 1"/>
          <p:cNvSpPr txBox="1"/>
          <p:nvPr/>
        </p:nvSpPr>
        <p:spPr>
          <a:xfrm>
            <a:off x="2915816" y="3729669"/>
            <a:ext cx="2520280" cy="829945"/>
          </a:xfrm>
          <a:prstGeom prst="rect">
            <a:avLst/>
          </a:prstGeom>
          <a:noFill/>
        </p:spPr>
        <p:txBody>
          <a:bodyPr wrap="square" rtlCol="0">
            <a:spAutoFit/>
          </a:bodyPr>
          <a:lstStyle/>
          <a:p>
            <a:r>
              <a:rPr lang="zh-CN" altLang="en-US" dirty="0">
                <a:solidFill>
                  <a:srgbClr val="E9EDF4"/>
                </a:solidFill>
              </a:rPr>
              <a:t>                </a:t>
            </a:r>
            <a:r>
              <a:rPr lang="zh-CN" altLang="en-US" sz="2400" dirty="0">
                <a:solidFill>
                  <a:srgbClr val="E9EDF4"/>
                </a:solidFill>
              </a:rPr>
              <a:t>教务处</a:t>
            </a:r>
            <a:endParaRPr lang="en-US" altLang="zh-CN" sz="2400" dirty="0">
              <a:solidFill>
                <a:srgbClr val="E9EDF4"/>
              </a:solidFill>
            </a:endParaRPr>
          </a:p>
          <a:p>
            <a:r>
              <a:rPr lang="en-US" altLang="zh-CN" sz="2400" dirty="0">
                <a:solidFill>
                  <a:srgbClr val="E9EDF4"/>
                </a:solidFill>
              </a:rPr>
              <a:t>         2021</a:t>
            </a:r>
            <a:r>
              <a:rPr lang="zh-CN" altLang="en-US" sz="2400" dirty="0">
                <a:solidFill>
                  <a:srgbClr val="E9EDF4"/>
                </a:solidFill>
              </a:rPr>
              <a:t>年</a:t>
            </a:r>
            <a:r>
              <a:rPr lang="en-US" altLang="zh-CN" sz="2400" dirty="0">
                <a:solidFill>
                  <a:srgbClr val="E9EDF4"/>
                </a:solidFill>
              </a:rPr>
              <a:t>9</a:t>
            </a:r>
            <a:r>
              <a:rPr lang="zh-CN" altLang="en-US" sz="2400" dirty="0">
                <a:solidFill>
                  <a:srgbClr val="E9EDF4"/>
                </a:solidFill>
              </a:rPr>
              <a:t>月</a:t>
            </a:r>
            <a:endParaRPr lang="zh-CN" altLang="en-US" sz="2400" dirty="0">
              <a:solidFill>
                <a:srgbClr val="E9EDF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236562"/>
            <a:ext cx="9119339" cy="5143500"/>
          </a:xfrm>
          <a:prstGeom prst="rect">
            <a:avLst/>
          </a:prstGeom>
        </p:spPr>
      </p:pic>
      <p:sp>
        <p:nvSpPr>
          <p:cNvPr id="11" name="TextBox 2"/>
          <p:cNvSpPr txBox="1"/>
          <p:nvPr/>
        </p:nvSpPr>
        <p:spPr>
          <a:xfrm>
            <a:off x="3059832" y="1059582"/>
            <a:ext cx="4248472" cy="584775"/>
          </a:xfrm>
          <a:prstGeom prst="rect">
            <a:avLst/>
          </a:prstGeom>
          <a:noFill/>
        </p:spPr>
        <p:txBody>
          <a:bodyPr wrap="square" rtlCol="0">
            <a:spAutoFit/>
          </a:bodyPr>
          <a:lstStyle/>
          <a:p>
            <a:r>
              <a:rPr lang="en-US" altLang="zh-CN" sz="3200" dirty="0">
                <a:solidFill>
                  <a:srgbClr val="C00000"/>
                </a:solidFill>
                <a:latin typeface="黑体" panose="02010609060101010101" pitchFamily="49" charset="-122"/>
                <a:ea typeface="黑体" panose="02010609060101010101" pitchFamily="49" charset="-122"/>
              </a:rPr>
              <a:t>PART01 </a:t>
            </a:r>
            <a:r>
              <a:rPr lang="zh-CN" altLang="en-US" sz="3200" dirty="0">
                <a:solidFill>
                  <a:srgbClr val="C00000"/>
                </a:solidFill>
                <a:latin typeface="黑体" panose="02010609060101010101" pitchFamily="49" charset="-122"/>
                <a:ea typeface="黑体" panose="02010609060101010101" pitchFamily="49" charset="-122"/>
              </a:rPr>
              <a:t>为什么要选课？</a:t>
            </a:r>
            <a:endParaRPr lang="zh-CN" altLang="en-US" sz="3200" dirty="0">
              <a:solidFill>
                <a:srgbClr val="C00000"/>
              </a:solidFill>
              <a:latin typeface="黑体" panose="02010609060101010101" pitchFamily="49" charset="-122"/>
              <a:ea typeface="黑体" panose="02010609060101010101" pitchFamily="49" charset="-122"/>
            </a:endParaRPr>
          </a:p>
        </p:txBody>
      </p:sp>
      <p:sp>
        <p:nvSpPr>
          <p:cNvPr id="12" name="TextBox 2"/>
          <p:cNvSpPr txBox="1"/>
          <p:nvPr/>
        </p:nvSpPr>
        <p:spPr>
          <a:xfrm>
            <a:off x="3062210" y="1765982"/>
            <a:ext cx="5686254" cy="584775"/>
          </a:xfrm>
          <a:prstGeom prst="rect">
            <a:avLst/>
          </a:prstGeom>
          <a:noFill/>
        </p:spPr>
        <p:txBody>
          <a:bodyPr wrap="square" rtlCol="0">
            <a:spAutoFit/>
          </a:bodyPr>
          <a:lstStyle/>
          <a:p>
            <a:r>
              <a:rPr lang="en-US" altLang="zh-CN" sz="3200" dirty="0">
                <a:solidFill>
                  <a:srgbClr val="C00000"/>
                </a:solidFill>
                <a:latin typeface="黑体" panose="02010609060101010101" pitchFamily="49" charset="-122"/>
                <a:ea typeface="黑体" panose="02010609060101010101" pitchFamily="49" charset="-122"/>
              </a:rPr>
              <a:t>PART02 </a:t>
            </a:r>
            <a:r>
              <a:rPr lang="zh-CN" altLang="en-US" sz="3200" dirty="0">
                <a:solidFill>
                  <a:srgbClr val="C00000"/>
                </a:solidFill>
                <a:latin typeface="黑体" panose="02010609060101010101" pitchFamily="49" charset="-122"/>
                <a:ea typeface="黑体" panose="02010609060101010101" pitchFamily="49" charset="-122"/>
              </a:rPr>
              <a:t>选课前需要做哪些准备？</a:t>
            </a:r>
            <a:endParaRPr lang="zh-CN" altLang="en-US" sz="3200" dirty="0">
              <a:solidFill>
                <a:srgbClr val="C00000"/>
              </a:solidFill>
              <a:latin typeface="黑体" panose="02010609060101010101" pitchFamily="49" charset="-122"/>
              <a:ea typeface="黑体" panose="02010609060101010101" pitchFamily="49" charset="-122"/>
            </a:endParaRPr>
          </a:p>
        </p:txBody>
      </p:sp>
      <p:sp>
        <p:nvSpPr>
          <p:cNvPr id="13" name="TextBox 2"/>
          <p:cNvSpPr txBox="1"/>
          <p:nvPr/>
        </p:nvSpPr>
        <p:spPr>
          <a:xfrm>
            <a:off x="3059832" y="2455689"/>
            <a:ext cx="5256584" cy="584775"/>
          </a:xfrm>
          <a:prstGeom prst="rect">
            <a:avLst/>
          </a:prstGeom>
          <a:noFill/>
        </p:spPr>
        <p:txBody>
          <a:bodyPr wrap="square" rtlCol="0">
            <a:spAutoFit/>
          </a:bodyPr>
          <a:lstStyle/>
          <a:p>
            <a:r>
              <a:rPr lang="en-US" altLang="zh-CN" sz="3200" dirty="0">
                <a:solidFill>
                  <a:srgbClr val="C00000"/>
                </a:solidFill>
                <a:latin typeface="黑体" panose="02010609060101010101" pitchFamily="49" charset="-122"/>
                <a:ea typeface="黑体" panose="02010609060101010101" pitchFamily="49" charset="-122"/>
              </a:rPr>
              <a:t>PART03 </a:t>
            </a:r>
            <a:r>
              <a:rPr lang="zh-CN" altLang="en-US" sz="3200" dirty="0">
                <a:solidFill>
                  <a:srgbClr val="C00000"/>
                </a:solidFill>
                <a:latin typeface="黑体" panose="02010609060101010101" pitchFamily="49" charset="-122"/>
                <a:ea typeface="黑体" panose="02010609060101010101" pitchFamily="49" charset="-122"/>
              </a:rPr>
              <a:t>体育俱乐部是什么？</a:t>
            </a:r>
            <a:endParaRPr lang="zh-CN" altLang="en-US" sz="3200" dirty="0">
              <a:solidFill>
                <a:srgbClr val="C00000"/>
              </a:solidFill>
              <a:latin typeface="黑体" panose="02010609060101010101" pitchFamily="49" charset="-122"/>
              <a:ea typeface="黑体" panose="02010609060101010101" pitchFamily="49" charset="-122"/>
            </a:endParaRPr>
          </a:p>
        </p:txBody>
      </p:sp>
      <p:sp>
        <p:nvSpPr>
          <p:cNvPr id="14" name="TextBox 2"/>
          <p:cNvSpPr txBox="1"/>
          <p:nvPr/>
        </p:nvSpPr>
        <p:spPr>
          <a:xfrm>
            <a:off x="3059832" y="3147814"/>
            <a:ext cx="4248472" cy="584775"/>
          </a:xfrm>
          <a:prstGeom prst="rect">
            <a:avLst/>
          </a:prstGeom>
          <a:noFill/>
        </p:spPr>
        <p:txBody>
          <a:bodyPr wrap="square" rtlCol="0">
            <a:spAutoFit/>
          </a:bodyPr>
          <a:lstStyle/>
          <a:p>
            <a:r>
              <a:rPr lang="en-US" altLang="zh-CN" sz="3200" dirty="0">
                <a:solidFill>
                  <a:srgbClr val="C00000"/>
                </a:solidFill>
                <a:latin typeface="黑体" panose="02010609060101010101" pitchFamily="49" charset="-122"/>
                <a:ea typeface="黑体" panose="02010609060101010101" pitchFamily="49" charset="-122"/>
              </a:rPr>
              <a:t>PART04 </a:t>
            </a:r>
            <a:r>
              <a:rPr lang="zh-CN" altLang="en-US" sz="3200" dirty="0">
                <a:solidFill>
                  <a:srgbClr val="C00000"/>
                </a:solidFill>
                <a:latin typeface="黑体" panose="02010609060101010101" pitchFamily="49" charset="-122"/>
                <a:ea typeface="黑体" panose="02010609060101010101" pitchFamily="49" charset="-122"/>
              </a:rPr>
              <a:t>如何选体育课？</a:t>
            </a:r>
            <a:endParaRPr lang="zh-CN" altLang="en-US" sz="3200" dirty="0">
              <a:solidFill>
                <a:srgbClr val="C00000"/>
              </a:solidFill>
              <a:latin typeface="黑体" panose="02010609060101010101" pitchFamily="49" charset="-122"/>
              <a:ea typeface="黑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982"/>
            <a:ext cx="9144000" cy="5141535"/>
          </a:xfrm>
          <a:prstGeom prst="rect">
            <a:avLst/>
          </a:prstGeom>
        </p:spPr>
      </p:pic>
      <p:sp>
        <p:nvSpPr>
          <p:cNvPr id="3" name="TextBox 2"/>
          <p:cNvSpPr txBox="1"/>
          <p:nvPr/>
        </p:nvSpPr>
        <p:spPr>
          <a:xfrm>
            <a:off x="3540590" y="2705805"/>
            <a:ext cx="3335666" cy="523220"/>
          </a:xfrm>
          <a:prstGeom prst="rect">
            <a:avLst/>
          </a:prstGeom>
          <a:noFill/>
        </p:spPr>
        <p:txBody>
          <a:bodyPr wrap="square" rtlCol="0">
            <a:spAutoFit/>
          </a:bodyPr>
          <a:lstStyle/>
          <a:p>
            <a:r>
              <a:rPr lang="zh-CN" altLang="en-US" sz="2800" dirty="0">
                <a:solidFill>
                  <a:schemeClr val="bg1"/>
                </a:solidFill>
                <a:latin typeface="黑体" panose="02010609060101010101" pitchFamily="49" charset="-122"/>
                <a:ea typeface="黑体" panose="02010609060101010101" pitchFamily="49" charset="-122"/>
              </a:rPr>
              <a:t>为什么要选课？</a:t>
            </a:r>
            <a:endParaRPr lang="zh-CN" altLang="en-US" sz="2800" dirty="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PART01 </a:t>
            </a:r>
            <a:r>
              <a:rPr lang="zh-CN" altLang="en-US" sz="1200" dirty="0">
                <a:solidFill>
                  <a:schemeClr val="bg1"/>
                </a:solidFill>
                <a:latin typeface="黑体" panose="02010609060101010101" pitchFamily="49" charset="-122"/>
                <a:ea typeface="黑体" panose="02010609060101010101" pitchFamily="49" charset="-122"/>
              </a:rPr>
              <a:t>为什么要选课？</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4" name="标题 1"/>
          <p:cNvSpPr txBox="1"/>
          <p:nvPr/>
        </p:nvSpPr>
        <p:spPr>
          <a:xfrm>
            <a:off x="426658" y="483518"/>
            <a:ext cx="8229600" cy="86409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为什么要选课？</a:t>
            </a:r>
            <a:br>
              <a:rPr lang="en-US" altLang="zh-CN" sz="3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br>
            <a:r>
              <a:rPr lang="zh-CN" altLang="en-US" sz="18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（以经济学专业为例）</a:t>
            </a:r>
            <a:endParaRPr lang="zh-CN" altLang="en-US" sz="18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endParaRPr>
          </a:p>
        </p:txBody>
      </p:sp>
      <p:graphicFrame>
        <p:nvGraphicFramePr>
          <p:cNvPr id="7" name="表格 6"/>
          <p:cNvGraphicFramePr>
            <a:graphicFrameLocks noGrp="1"/>
          </p:cNvGraphicFramePr>
          <p:nvPr>
            <p:custDataLst>
              <p:tags r:id="rId1"/>
            </p:custDataLst>
          </p:nvPr>
        </p:nvGraphicFramePr>
        <p:xfrm>
          <a:off x="899592" y="1419622"/>
          <a:ext cx="7056785" cy="3048000"/>
        </p:xfrm>
        <a:graphic>
          <a:graphicData uri="http://schemas.openxmlformats.org/drawingml/2006/table">
            <a:tbl>
              <a:tblPr firstRow="1" firstCol="1" bandRow="1">
                <a:tableStyleId>{93296810-A885-4BE3-A3E7-6D5BEEA58F35}</a:tableStyleId>
              </a:tblPr>
              <a:tblGrid>
                <a:gridCol w="2808312"/>
                <a:gridCol w="936104"/>
                <a:gridCol w="864096"/>
                <a:gridCol w="2448273"/>
              </a:tblGrid>
              <a:tr h="482173">
                <a:tc>
                  <a:txBody>
                    <a:bodyPr/>
                    <a:lstStyle/>
                    <a:p>
                      <a:pPr algn="ctr">
                        <a:spcAft>
                          <a:spcPts val="0"/>
                        </a:spcAft>
                      </a:pPr>
                      <a:r>
                        <a:rPr lang="zh-CN" sz="2000" kern="0" dirty="0">
                          <a:effectLst/>
                          <a:latin typeface="微软雅黑" panose="020B0503020204020204" charset="-122"/>
                          <a:ea typeface="微软雅黑" panose="020B0503020204020204" charset="-122"/>
                        </a:rPr>
                        <a:t>课程类型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zh-CN" sz="2000" kern="0" dirty="0">
                          <a:effectLst/>
                          <a:latin typeface="微软雅黑" panose="020B0503020204020204" charset="-122"/>
                          <a:ea typeface="微软雅黑" panose="020B0503020204020204" charset="-122"/>
                        </a:rPr>
                        <a:t>学分</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zh-CN" altLang="en-US" sz="2000" kern="100" dirty="0">
                          <a:effectLst/>
                          <a:latin typeface="微软雅黑" panose="020B0503020204020204" charset="-122"/>
                          <a:ea typeface="微软雅黑" panose="020B0503020204020204" charset="-122"/>
                          <a:cs typeface="Times New Roman" panose="02020603050405020304" pitchFamily="18" charset="0"/>
                        </a:rPr>
                        <a:t>是否选课</a:t>
                      </a:r>
                      <a:endParaRPr lang="zh-CN" altLang="en-US"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zh-CN" altLang="en-US" sz="2000" kern="100" dirty="0">
                          <a:effectLst/>
                          <a:latin typeface="微软雅黑" panose="020B0503020204020204" charset="-122"/>
                          <a:ea typeface="微软雅黑" panose="020B0503020204020204" charset="-122"/>
                          <a:cs typeface="Times New Roman" panose="02020603050405020304" pitchFamily="18" charset="0"/>
                        </a:rPr>
                        <a:t>选课学分占比</a:t>
                      </a:r>
                      <a:endParaRPr lang="zh-CN" altLang="en-US"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r>
              <a:tr h="437361">
                <a:tc>
                  <a:txBody>
                    <a:bodyPr/>
                    <a:lstStyle/>
                    <a:p>
                      <a:pPr algn="just">
                        <a:spcAft>
                          <a:spcPts val="0"/>
                        </a:spcAft>
                      </a:pPr>
                      <a:r>
                        <a:rPr lang="zh-CN" sz="2000" kern="0" dirty="0">
                          <a:effectLst/>
                          <a:latin typeface="微软雅黑" panose="020B0503020204020204" charset="-122"/>
                          <a:ea typeface="微软雅黑" panose="020B0503020204020204" charset="-122"/>
                        </a:rPr>
                        <a:t>一、通识必修课程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57</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c>
                  <a:txBody>
                    <a:bodyPr/>
                    <a:lstStyle/>
                    <a:p>
                      <a:pPr algn="ctr">
                        <a:spcAft>
                          <a:spcPts val="0"/>
                        </a:spcAft>
                      </a:pPr>
                      <a:r>
                        <a:rPr lang="zh-CN" altLang="en-US" sz="2000" kern="100" dirty="0">
                          <a:effectLst/>
                          <a:latin typeface="微软雅黑" panose="020B0503020204020204" charset="-122"/>
                          <a:ea typeface="微软雅黑" panose="020B0503020204020204" charset="-122"/>
                          <a:cs typeface="Times New Roman" panose="02020603050405020304" pitchFamily="18" charset="0"/>
                        </a:rPr>
                        <a:t>否</a:t>
                      </a:r>
                      <a:endParaRPr lang="zh-CN" altLang="en-US"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zh-CN" altLang="en-US" sz="2000" kern="100" dirty="0">
                          <a:effectLst/>
                          <a:latin typeface="微软雅黑" panose="020B0503020204020204" charset="-122"/>
                          <a:ea typeface="微软雅黑" panose="020B0503020204020204" charset="-122"/>
                          <a:cs typeface="微软雅黑" panose="020B0503020204020204" charset="-122"/>
                        </a:rPr>
                        <a:t>（体育课共</a:t>
                      </a:r>
                      <a:r>
                        <a:rPr lang="en-US" altLang="zh-CN" sz="2000" kern="100" dirty="0">
                          <a:effectLst/>
                          <a:latin typeface="微软雅黑" panose="020B0503020204020204" charset="-122"/>
                          <a:ea typeface="微软雅黑" panose="020B0503020204020204" charset="-122"/>
                          <a:cs typeface="微软雅黑" panose="020B0503020204020204" charset="-122"/>
                        </a:rPr>
                        <a:t>4</a:t>
                      </a:r>
                      <a:r>
                        <a:rPr lang="zh-CN" altLang="en-US" sz="2000" kern="100" dirty="0">
                          <a:effectLst/>
                          <a:latin typeface="微软雅黑" panose="020B0503020204020204" charset="-122"/>
                          <a:ea typeface="微软雅黑" panose="020B0503020204020204" charset="-122"/>
                          <a:cs typeface="微软雅黑" panose="020B0503020204020204" charset="-122"/>
                        </a:rPr>
                        <a:t>学分要选）占比</a:t>
                      </a:r>
                      <a:r>
                        <a:rPr lang="en-US" altLang="zh-CN" sz="2000" kern="100" dirty="0">
                          <a:effectLst/>
                          <a:latin typeface="微软雅黑" panose="020B0503020204020204" charset="-122"/>
                          <a:ea typeface="微软雅黑" panose="020B0503020204020204" charset="-122"/>
                          <a:cs typeface="微软雅黑" panose="020B0503020204020204" charset="-122"/>
                        </a:rPr>
                        <a:t>2.6%</a:t>
                      </a:r>
                      <a:endParaRPr lang="zh-CN" sz="2000" kern="100" dirty="0">
                        <a:effectLst/>
                        <a:latin typeface="微软雅黑" panose="020B0503020204020204" charset="-122"/>
                        <a:ea typeface="微软雅黑" panose="020B0503020204020204" charset="-122"/>
                        <a:cs typeface="微软雅黑" panose="020B0503020204020204" charset="-122"/>
                      </a:endParaRPr>
                    </a:p>
                  </a:txBody>
                  <a:tcPr marL="68570" marR="68570" marT="0" marB="0" anchor="ctr"/>
                </a:tc>
              </a:tr>
              <a:tr h="255653">
                <a:tc>
                  <a:txBody>
                    <a:bodyPr/>
                    <a:lstStyle/>
                    <a:p>
                      <a:pPr algn="just">
                        <a:spcAft>
                          <a:spcPts val="0"/>
                        </a:spcAft>
                      </a:pPr>
                      <a:r>
                        <a:rPr lang="zh-CN" sz="2000" kern="0" dirty="0">
                          <a:effectLst/>
                          <a:latin typeface="微软雅黑" panose="020B0503020204020204" charset="-122"/>
                          <a:ea typeface="微软雅黑" panose="020B0503020204020204" charset="-122"/>
                        </a:rPr>
                        <a:t>二、通识选修课程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10</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c>
                  <a:txBody>
                    <a:bodyPr/>
                    <a:lstStyle/>
                    <a:p>
                      <a:pPr marL="0" algn="ctr" defTabSz="914400" rtl="0" eaLnBrk="1" latinLnBrk="0" hangingPunct="1">
                        <a:spcAft>
                          <a:spcPts val="0"/>
                        </a:spcAft>
                      </a:pPr>
                      <a:r>
                        <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是</a:t>
                      </a:r>
                      <a:endPar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rPr>
                        <a:t>6%</a:t>
                      </a:r>
                      <a:endParaRPr lang="en-US" alt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r>
              <a:tr h="255653">
                <a:tc>
                  <a:txBody>
                    <a:bodyPr/>
                    <a:lstStyle/>
                    <a:p>
                      <a:pPr algn="just">
                        <a:spcAft>
                          <a:spcPts val="0"/>
                        </a:spcAft>
                      </a:pPr>
                      <a:r>
                        <a:rPr lang="zh-CN" sz="2000" kern="0" dirty="0">
                          <a:effectLst/>
                          <a:latin typeface="微软雅黑" panose="020B0503020204020204" charset="-122"/>
                          <a:ea typeface="微软雅黑" panose="020B0503020204020204" charset="-122"/>
                        </a:rPr>
                        <a:t>三、专业基础课程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22</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c>
                  <a:txBody>
                    <a:bodyPr/>
                    <a:lstStyle/>
                    <a:p>
                      <a:pPr marL="0" algn="ctr" defTabSz="914400" rtl="0" eaLnBrk="1" latinLnBrk="0" hangingPunct="1">
                        <a:spcAft>
                          <a:spcPts val="0"/>
                        </a:spcAft>
                      </a:pPr>
                      <a:r>
                        <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否</a:t>
                      </a:r>
                      <a:endPar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endParaRPr lang="zh-CN"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r>
              <a:tr h="255653">
                <a:tc>
                  <a:txBody>
                    <a:bodyPr/>
                    <a:lstStyle/>
                    <a:p>
                      <a:pPr algn="just">
                        <a:spcAft>
                          <a:spcPts val="0"/>
                        </a:spcAft>
                      </a:pPr>
                      <a:r>
                        <a:rPr lang="zh-CN" sz="2000" kern="0" dirty="0">
                          <a:effectLst/>
                          <a:latin typeface="微软雅黑" panose="020B0503020204020204" charset="-122"/>
                          <a:ea typeface="微软雅黑" panose="020B0503020204020204" charset="-122"/>
                        </a:rPr>
                        <a:t>四、专业必修课程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22</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c>
                  <a:txBody>
                    <a:bodyPr/>
                    <a:lstStyle/>
                    <a:p>
                      <a:pPr marL="0" algn="ctr" defTabSz="914400" rtl="0" eaLnBrk="1" latinLnBrk="0" hangingPunct="1">
                        <a:spcAft>
                          <a:spcPts val="0"/>
                        </a:spcAft>
                      </a:pPr>
                      <a:r>
                        <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否</a:t>
                      </a:r>
                      <a:endPar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endParaRPr lang="zh-CN"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r>
              <a:tr h="255653">
                <a:tc>
                  <a:txBody>
                    <a:bodyPr/>
                    <a:lstStyle/>
                    <a:p>
                      <a:pPr algn="just">
                        <a:spcAft>
                          <a:spcPts val="0"/>
                        </a:spcAft>
                      </a:pPr>
                      <a:r>
                        <a:rPr lang="zh-CN" sz="2000" kern="0" dirty="0">
                          <a:effectLst/>
                          <a:latin typeface="微软雅黑" panose="020B0503020204020204" charset="-122"/>
                          <a:ea typeface="微软雅黑" panose="020B0503020204020204" charset="-122"/>
                        </a:rPr>
                        <a:t>五、专业选修课程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18</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c>
                  <a:txBody>
                    <a:bodyPr/>
                    <a:lstStyle/>
                    <a:p>
                      <a:pPr marL="0" algn="ctr" defTabSz="914400" rtl="0" eaLnBrk="1" latinLnBrk="0" hangingPunct="1">
                        <a:spcAft>
                          <a:spcPts val="0"/>
                        </a:spcAft>
                      </a:pPr>
                      <a:r>
                        <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是</a:t>
                      </a:r>
                      <a:endPar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12%</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r>
              <a:tr h="297904">
                <a:tc>
                  <a:txBody>
                    <a:bodyPr/>
                    <a:lstStyle/>
                    <a:p>
                      <a:pPr algn="just">
                        <a:spcAft>
                          <a:spcPts val="0"/>
                        </a:spcAft>
                      </a:pPr>
                      <a:r>
                        <a:rPr lang="zh-CN" sz="2000" kern="0" dirty="0">
                          <a:effectLst/>
                          <a:latin typeface="微软雅黑" panose="020B0503020204020204" charset="-122"/>
                          <a:ea typeface="微软雅黑" panose="020B0503020204020204" charset="-122"/>
                        </a:rPr>
                        <a:t>六、实践与实验课程</a:t>
                      </a:r>
                      <a:endParaRPr lang="zh-CN"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sz="2000" kern="0" dirty="0">
                          <a:effectLst/>
                          <a:latin typeface="微软雅黑" panose="020B0503020204020204" charset="-122"/>
                          <a:ea typeface="微软雅黑" panose="020B0503020204020204" charset="-122"/>
                        </a:rPr>
                        <a:t> 26</a:t>
                      </a:r>
                      <a:endParaRPr lang="en-US" sz="2000" kern="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marL="0" algn="ctr" defTabSz="914400" rtl="0" eaLnBrk="1" latinLnBrk="0" hangingPunct="1">
                        <a:spcAft>
                          <a:spcPts val="0"/>
                        </a:spcAft>
                      </a:pPr>
                      <a:r>
                        <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否</a:t>
                      </a:r>
                      <a:endParaRPr lang="zh-CN" altLang="en-US" sz="200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endParaRPr lang="zh-CN"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r>
              <a:tr h="284787">
                <a:tc>
                  <a:txBody>
                    <a:bodyPr/>
                    <a:lstStyle/>
                    <a:p>
                      <a:pPr algn="ctr">
                        <a:spcAft>
                          <a:spcPts val="0"/>
                        </a:spcAft>
                      </a:pPr>
                      <a:r>
                        <a:rPr lang="zh-CN" altLang="en-US" sz="2000" kern="100" dirty="0">
                          <a:effectLst/>
                          <a:latin typeface="微软雅黑" panose="020B0503020204020204" charset="-122"/>
                          <a:ea typeface="微软雅黑" panose="020B0503020204020204" charset="-122"/>
                          <a:cs typeface="Times New Roman" panose="02020603050405020304" pitchFamily="18" charset="0"/>
                        </a:rPr>
                        <a:t>合计</a:t>
                      </a:r>
                      <a:endParaRPr lang="zh-CN" altLang="en-US"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0" dirty="0">
                          <a:effectLst/>
                          <a:latin typeface="微软雅黑" panose="020B0503020204020204" charset="-122"/>
                          <a:ea typeface="微软雅黑" panose="020B0503020204020204" charset="-122"/>
                          <a:cs typeface="+mn-cs"/>
                        </a:rPr>
                        <a:t>155</a:t>
                      </a:r>
                      <a:endParaRPr lang="en-US" altLang="zh-CN" sz="2000" kern="0" dirty="0">
                        <a:effectLst/>
                        <a:latin typeface="微软雅黑" panose="020B0503020204020204" charset="-122"/>
                        <a:ea typeface="微软雅黑" panose="020B0503020204020204" charset="-122"/>
                        <a:cs typeface="+mn-cs"/>
                      </a:endParaRPr>
                    </a:p>
                  </a:txBody>
                  <a:tcPr marL="68570" marR="68570" marT="0" marB="0" anchor="ctr"/>
                </a:tc>
                <a:tc>
                  <a:txBody>
                    <a:bodyPr/>
                    <a:lstStyle/>
                    <a:p>
                      <a:pPr algn="ctr">
                        <a:spcAft>
                          <a:spcPts val="0"/>
                        </a:spcAft>
                      </a:pPr>
                      <a:endParaRPr lang="zh-CN"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c>
                  <a:txBody>
                    <a:bodyPr/>
                    <a:lstStyle/>
                    <a:p>
                      <a:pPr algn="ctr">
                        <a:spcAft>
                          <a:spcPts val="0"/>
                        </a:spcAft>
                      </a:pPr>
                      <a:r>
                        <a:rPr lang="en-US" altLang="zh-CN" sz="2000" kern="100" dirty="0">
                          <a:effectLst/>
                          <a:latin typeface="微软雅黑" panose="020B0503020204020204" charset="-122"/>
                          <a:ea typeface="微软雅黑" panose="020B0503020204020204" charset="-122"/>
                          <a:cs typeface="Times New Roman" panose="02020603050405020304" pitchFamily="18" charset="0"/>
                        </a:rPr>
                        <a:t>20.6%</a:t>
                      </a:r>
                      <a:endParaRPr lang="en-US" altLang="zh-CN" sz="2000" kern="100" dirty="0">
                        <a:effectLst/>
                        <a:latin typeface="微软雅黑" panose="020B0503020204020204" charset="-122"/>
                        <a:ea typeface="微软雅黑" panose="020B0503020204020204" charset="-122"/>
                        <a:cs typeface="Times New Roman" panose="02020603050405020304" pitchFamily="18" charset="0"/>
                      </a:endParaRPr>
                    </a:p>
                  </a:txBody>
                  <a:tcPr marL="68570" marR="68570" marT="0" marB="0" anchor="ctr"/>
                </a:tc>
              </a:tr>
            </a:tbl>
          </a:graphicData>
        </a:graphic>
      </p:graphicFrame>
      <p:sp>
        <p:nvSpPr>
          <p:cNvPr id="2" name="矩形 1"/>
          <p:cNvSpPr/>
          <p:nvPr/>
        </p:nvSpPr>
        <p:spPr>
          <a:xfrm>
            <a:off x="570230" y="2629535"/>
            <a:ext cx="3456305"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570230" y="3507740"/>
            <a:ext cx="3456305" cy="3759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982"/>
            <a:ext cx="9144000" cy="5141535"/>
          </a:xfrm>
          <a:prstGeom prst="rect">
            <a:avLst/>
          </a:prstGeom>
        </p:spPr>
      </p:pic>
      <p:sp>
        <p:nvSpPr>
          <p:cNvPr id="3" name="TextBox 2"/>
          <p:cNvSpPr txBox="1"/>
          <p:nvPr/>
        </p:nvSpPr>
        <p:spPr>
          <a:xfrm>
            <a:off x="3540590" y="2705805"/>
            <a:ext cx="3839722" cy="492443"/>
          </a:xfrm>
          <a:prstGeom prst="rect">
            <a:avLst/>
          </a:prstGeom>
          <a:noFill/>
        </p:spPr>
        <p:txBody>
          <a:bodyPr wrap="square" rtlCol="0">
            <a:spAutoFit/>
          </a:bodyPr>
          <a:lstStyle/>
          <a:p>
            <a:r>
              <a:rPr lang="zh-CN" altLang="en-US" sz="2600" dirty="0">
                <a:solidFill>
                  <a:schemeClr val="bg1"/>
                </a:solidFill>
                <a:latin typeface="黑体" panose="02010609060101010101" pitchFamily="49" charset="-122"/>
                <a:ea typeface="黑体" panose="02010609060101010101" pitchFamily="49" charset="-122"/>
              </a:rPr>
              <a:t>选课前需要做哪些准备？</a:t>
            </a:r>
            <a:endParaRPr lang="zh-CN" altLang="en-US" sz="2600" dirty="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827584" y="843556"/>
            <a:ext cx="7200800" cy="3508653"/>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3600" b="1" dirty="0">
                <a:solidFill>
                  <a:srgbClr val="E9EDF4"/>
                </a:solidFill>
              </a:rPr>
              <a:t>同学们需要记住“三个一”</a:t>
            </a:r>
            <a:endParaRPr lang="en-US" altLang="zh-CN" sz="3600" b="1" dirty="0">
              <a:solidFill>
                <a:srgbClr val="E9EDF4"/>
              </a:solidFill>
            </a:endParaRPr>
          </a:p>
          <a:p>
            <a:pPr>
              <a:lnSpc>
                <a:spcPct val="150000"/>
              </a:lnSpc>
            </a:pPr>
            <a:r>
              <a:rPr lang="zh-CN" altLang="en-US" sz="2800" dirty="0"/>
              <a:t>一本方案：本科人才培养方案</a:t>
            </a:r>
            <a:endParaRPr lang="en-US" altLang="zh-CN" sz="2800" dirty="0"/>
          </a:p>
          <a:p>
            <a:pPr>
              <a:lnSpc>
                <a:spcPct val="150000"/>
              </a:lnSpc>
            </a:pPr>
            <a:r>
              <a:rPr lang="zh-CN" altLang="en-US" sz="2800" dirty="0"/>
              <a:t>一个网站：教务处网站</a:t>
            </a:r>
            <a:endParaRPr lang="en-US" altLang="zh-CN" sz="2800" dirty="0"/>
          </a:p>
          <a:p>
            <a:pPr>
              <a:lnSpc>
                <a:spcPct val="150000"/>
              </a:lnSpc>
            </a:pPr>
            <a:r>
              <a:rPr lang="zh-CN" altLang="en-US" sz="2800" dirty="0"/>
              <a:t>一个平台：本科生信息服务平台（教务管理系统）</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611560" y="724995"/>
            <a:ext cx="3960440" cy="3970318"/>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400" b="1" dirty="0"/>
              <a:t>一本方案：本科人才培养方案</a:t>
            </a:r>
            <a:endParaRPr lang="en-US" altLang="zh-CN" sz="2400" b="1" dirty="0"/>
          </a:p>
          <a:p>
            <a:pPr>
              <a:lnSpc>
                <a:spcPct val="150000"/>
              </a:lnSpc>
            </a:pPr>
            <a:r>
              <a:rPr lang="zh-CN" altLang="en-US" sz="2000" b="1" dirty="0">
                <a:solidFill>
                  <a:srgbClr val="E9EDF4"/>
                </a:solidFill>
                <a:latin typeface="宋体" panose="02010600030101010101" pitchFamily="2" charset="-122"/>
                <a:ea typeface="宋体" panose="02010600030101010101" pitchFamily="2" charset="-122"/>
              </a:rPr>
              <a:t>查看方式：</a:t>
            </a:r>
            <a:endParaRPr lang="en-US" altLang="zh-CN" sz="2000" b="1" dirty="0">
              <a:solidFill>
                <a:srgbClr val="E9EDF4"/>
              </a:solidFill>
              <a:latin typeface="宋体" panose="02010600030101010101" pitchFamily="2" charset="-122"/>
              <a:ea typeface="宋体" panose="02010600030101010101" pitchFamily="2" charset="-122"/>
            </a:endParaRPr>
          </a:p>
          <a:p>
            <a:pPr>
              <a:lnSpc>
                <a:spcPct val="150000"/>
              </a:lnSpc>
            </a:pPr>
            <a:r>
              <a:rPr lang="en-US" altLang="zh-CN" sz="2000" b="1" dirty="0">
                <a:solidFill>
                  <a:srgbClr val="E9EDF4"/>
                </a:solidFill>
              </a:rPr>
              <a:t>1.</a:t>
            </a:r>
            <a:r>
              <a:rPr lang="zh-CN" altLang="en-US" sz="2000" b="1" dirty="0">
                <a:solidFill>
                  <a:srgbClr val="E9EDF4"/>
                </a:solidFill>
              </a:rPr>
              <a:t>（详细版）教务处</a:t>
            </a:r>
            <a:r>
              <a:rPr lang="en-US" altLang="zh-CN" sz="2000" b="1" dirty="0">
                <a:solidFill>
                  <a:srgbClr val="E9EDF4"/>
                </a:solidFill>
              </a:rPr>
              <a:t>——</a:t>
            </a:r>
            <a:r>
              <a:rPr lang="zh-CN" altLang="en-US" sz="2000" b="1" dirty="0">
                <a:solidFill>
                  <a:srgbClr val="E9EDF4"/>
                </a:solidFill>
              </a:rPr>
              <a:t>信息公开栏</a:t>
            </a:r>
            <a:endParaRPr lang="en-US" altLang="zh-CN" sz="2000" b="1" dirty="0">
              <a:solidFill>
                <a:srgbClr val="E9EDF4"/>
              </a:solidFill>
            </a:endParaRPr>
          </a:p>
          <a:p>
            <a:pPr>
              <a:lnSpc>
                <a:spcPct val="150000"/>
              </a:lnSpc>
            </a:pPr>
            <a:r>
              <a:rPr lang="en-US" altLang="zh-CN" sz="2000" b="1" dirty="0">
                <a:solidFill>
                  <a:srgbClr val="E9EDF4"/>
                </a:solidFill>
              </a:rPr>
              <a:t>2.</a:t>
            </a:r>
            <a:r>
              <a:rPr lang="zh-CN" altLang="en-US" sz="2000" b="1" dirty="0">
                <a:solidFill>
                  <a:srgbClr val="E9EDF4"/>
                </a:solidFill>
              </a:rPr>
              <a:t>（简版）个人信息服务平台（教务管理系统）</a:t>
            </a:r>
            <a:r>
              <a:rPr lang="en-US" altLang="zh-CN" sz="2000" b="1" dirty="0">
                <a:solidFill>
                  <a:srgbClr val="E9EDF4"/>
                </a:solidFill>
              </a:rPr>
              <a:t>——</a:t>
            </a:r>
            <a:r>
              <a:rPr lang="zh-CN" altLang="en-US" sz="2000" b="1" dirty="0">
                <a:solidFill>
                  <a:srgbClr val="E9EDF4"/>
                </a:solidFill>
              </a:rPr>
              <a:t>个人信息维护</a:t>
            </a:r>
            <a:r>
              <a:rPr lang="en-US" altLang="zh-CN" sz="2000" b="1" dirty="0">
                <a:solidFill>
                  <a:srgbClr val="E9EDF4"/>
                </a:solidFill>
              </a:rPr>
              <a:t>——</a:t>
            </a:r>
            <a:r>
              <a:rPr lang="zh-CN" altLang="en-US" sz="2000" b="1" dirty="0">
                <a:solidFill>
                  <a:srgbClr val="E9EDF4"/>
                </a:solidFill>
              </a:rPr>
              <a:t>个人培养方案</a:t>
            </a:r>
            <a:endParaRPr lang="zh-CN" altLang="en-US" sz="2000" b="1" dirty="0">
              <a:solidFill>
                <a:srgbClr val="E9EDF4"/>
              </a:solidFill>
            </a:endParaRPr>
          </a:p>
        </p:txBody>
      </p:sp>
      <p:pic>
        <p:nvPicPr>
          <p:cNvPr id="7" name="Picture 3" descr="C:\Users\admin\Desktop\培养方案.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879345" y="555526"/>
            <a:ext cx="3024336" cy="4220956"/>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nvSpPr>
        <p:spPr>
          <a:xfrm>
            <a:off x="6660232" y="3147814"/>
            <a:ext cx="1152128" cy="1440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526676" y="1438855"/>
            <a:ext cx="4045324" cy="2585323"/>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800" b="1" dirty="0"/>
              <a:t>一个网站：教务处网站</a:t>
            </a:r>
            <a:endParaRPr lang="en-US" altLang="zh-CN" sz="2800" b="1" dirty="0"/>
          </a:p>
          <a:p>
            <a:pPr>
              <a:lnSpc>
                <a:spcPct val="150000"/>
              </a:lnSpc>
            </a:pPr>
            <a:r>
              <a:rPr lang="zh-CN" altLang="en-US" sz="1600" b="1" dirty="0">
                <a:solidFill>
                  <a:srgbClr val="E9EDF4"/>
                </a:solidFill>
                <a:latin typeface="宋体" panose="02010600030101010101" pitchFamily="2" charset="-122"/>
              </a:rPr>
              <a:t>登录方式</a:t>
            </a:r>
            <a:endParaRPr lang="en-US" altLang="zh-CN" sz="1600" b="1" dirty="0">
              <a:solidFill>
                <a:srgbClr val="E9EDF4"/>
              </a:solidFill>
              <a:latin typeface="宋体" panose="02010600030101010101" pitchFamily="2" charset="-122"/>
            </a:endParaRPr>
          </a:p>
          <a:p>
            <a:pPr>
              <a:lnSpc>
                <a:spcPct val="150000"/>
              </a:lnSpc>
            </a:pPr>
            <a:r>
              <a:rPr lang="en-US" altLang="zh-CN" sz="1600" b="1" dirty="0">
                <a:solidFill>
                  <a:srgbClr val="E9EDF4"/>
                </a:solidFill>
                <a:latin typeface="宋体" panose="02010600030101010101" pitchFamily="2" charset="-122"/>
              </a:rPr>
              <a:t>1.</a:t>
            </a:r>
            <a:r>
              <a:rPr lang="zh-CN" altLang="en-US" sz="1600" b="1" dirty="0">
                <a:solidFill>
                  <a:srgbClr val="E9EDF4"/>
                </a:solidFill>
                <a:latin typeface="宋体" panose="02010600030101010101" pitchFamily="2" charset="-122"/>
              </a:rPr>
              <a:t>学校主页</a:t>
            </a:r>
            <a:r>
              <a:rPr lang="en-US" altLang="zh-CN" sz="1600" b="1" dirty="0">
                <a:solidFill>
                  <a:srgbClr val="E9EDF4"/>
                </a:solidFill>
                <a:latin typeface="宋体" panose="02010600030101010101" pitchFamily="2" charset="-122"/>
              </a:rPr>
              <a:t>——</a:t>
            </a:r>
            <a:r>
              <a:rPr lang="zh-CN" altLang="en-US" sz="1600" b="1" dirty="0">
                <a:solidFill>
                  <a:srgbClr val="E9EDF4"/>
                </a:solidFill>
                <a:latin typeface="宋体" panose="02010600030101010101" pitchFamily="2" charset="-122"/>
              </a:rPr>
              <a:t>组织机构</a:t>
            </a:r>
            <a:r>
              <a:rPr lang="en-US" altLang="zh-CN" sz="1600" b="1" dirty="0">
                <a:solidFill>
                  <a:srgbClr val="E9EDF4"/>
                </a:solidFill>
                <a:latin typeface="宋体" panose="02010600030101010101" pitchFamily="2" charset="-122"/>
              </a:rPr>
              <a:t>——</a:t>
            </a:r>
            <a:r>
              <a:rPr lang="zh-CN" altLang="en-US" sz="1600" b="1" dirty="0">
                <a:solidFill>
                  <a:srgbClr val="E9EDF4"/>
                </a:solidFill>
                <a:latin typeface="宋体" panose="02010600030101010101" pitchFamily="2" charset="-122"/>
              </a:rPr>
              <a:t>教务处</a:t>
            </a:r>
            <a:endParaRPr lang="en-US" altLang="zh-CN" sz="1600" b="1" dirty="0">
              <a:solidFill>
                <a:srgbClr val="E9EDF4"/>
              </a:solidFill>
              <a:latin typeface="宋体" panose="02010600030101010101" pitchFamily="2" charset="-122"/>
            </a:endParaRPr>
          </a:p>
          <a:p>
            <a:pPr>
              <a:lnSpc>
                <a:spcPct val="150000"/>
              </a:lnSpc>
            </a:pPr>
            <a:r>
              <a:rPr lang="en-US" altLang="zh-CN" sz="1600" b="1" dirty="0">
                <a:solidFill>
                  <a:srgbClr val="E9EDF4"/>
                </a:solidFill>
                <a:latin typeface="宋体" panose="02010600030101010101" pitchFamily="2" charset="-122"/>
              </a:rPr>
              <a:t>2.</a:t>
            </a:r>
            <a:r>
              <a:rPr lang="zh-CN" altLang="en-US" sz="1600" b="1" dirty="0">
                <a:solidFill>
                  <a:srgbClr val="E9EDF4"/>
                </a:solidFill>
                <a:latin typeface="宋体" panose="02010600030101010101" pitchFamily="2" charset="-122"/>
              </a:rPr>
              <a:t>百度搜索“湖北经济学院教务处”</a:t>
            </a:r>
            <a:endParaRPr lang="en-US" altLang="zh-CN" sz="1600" b="1" dirty="0">
              <a:solidFill>
                <a:srgbClr val="E9EDF4"/>
              </a:solidFill>
              <a:latin typeface="宋体" panose="02010600030101010101" pitchFamily="2" charset="-122"/>
            </a:endParaRPr>
          </a:p>
          <a:p>
            <a:pPr>
              <a:lnSpc>
                <a:spcPct val="150000"/>
              </a:lnSpc>
            </a:pPr>
            <a:r>
              <a:rPr lang="en-US" altLang="zh-CN" sz="1600" b="1" dirty="0">
                <a:solidFill>
                  <a:srgbClr val="E9EDF4"/>
                </a:solidFill>
                <a:latin typeface="宋体" panose="02010600030101010101" pitchFamily="2" charset="-122"/>
              </a:rPr>
              <a:t>3.</a:t>
            </a:r>
            <a:r>
              <a:rPr lang="zh-CN" altLang="en-US" sz="1600" b="1" dirty="0">
                <a:solidFill>
                  <a:srgbClr val="E9EDF4"/>
                </a:solidFill>
                <a:latin typeface="宋体" panose="02010600030101010101" pitchFamily="2" charset="-122"/>
              </a:rPr>
              <a:t>浏览器地址栏直接输入</a:t>
            </a:r>
            <a:r>
              <a:rPr lang="en-US" altLang="zh-CN" sz="1600" b="1" dirty="0">
                <a:solidFill>
                  <a:srgbClr val="FF0000"/>
                </a:solidFill>
                <a:latin typeface="宋体" panose="02010600030101010101" pitchFamily="2" charset="-122"/>
                <a:hlinkClick r:id="rId1"/>
              </a:rPr>
              <a:t>http://jwc.hbue.edu.cn</a:t>
            </a:r>
            <a:endParaRPr lang="zh-CN" altLang="en-US" b="1" dirty="0"/>
          </a:p>
        </p:txBody>
      </p:sp>
      <p:pic>
        <p:nvPicPr>
          <p:cNvPr id="1029" name="Picture 5" descr="C:\Users\admin\Desktop\教务处网站.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131590"/>
            <a:ext cx="3793604" cy="30728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pic>
        <p:nvPicPr>
          <p:cNvPr id="2050" name="Picture 2" descr="C:\Users\admin\Desktop\校历.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93192" y="2756477"/>
            <a:ext cx="3407199" cy="1789536"/>
          </a:xfrm>
          <a:prstGeom prst="rect">
            <a:avLst/>
          </a:prstGeom>
        </p:spPr>
        <p:style>
          <a:lnRef idx="1">
            <a:schemeClr val="accent2"/>
          </a:lnRef>
          <a:fillRef idx="3">
            <a:schemeClr val="accent2"/>
          </a:fillRef>
          <a:effectRef idx="2">
            <a:schemeClr val="accent2"/>
          </a:effectRef>
          <a:fontRef idx="minor">
            <a:schemeClr val="lt1"/>
          </a:fontRef>
        </p:style>
      </p:pic>
      <p:pic>
        <p:nvPicPr>
          <p:cNvPr id="2052" name="Picture 4" descr="C:\Users\admin\Desktop\制度.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3" y="2715142"/>
            <a:ext cx="3456382" cy="1872207"/>
          </a:xfrm>
          <a:prstGeom prst="rect">
            <a:avLst/>
          </a:prstGeom>
        </p:spPr>
        <p:style>
          <a:lnRef idx="1">
            <a:schemeClr val="accent2"/>
          </a:lnRef>
          <a:fillRef idx="3">
            <a:schemeClr val="accent2"/>
          </a:fillRef>
          <a:effectRef idx="2">
            <a:schemeClr val="accent2"/>
          </a:effectRef>
          <a:fontRef idx="minor">
            <a:schemeClr val="lt1"/>
          </a:fontRef>
        </p:style>
      </p:pic>
      <p:pic>
        <p:nvPicPr>
          <p:cNvPr id="2053" name="Picture 5" descr="C:\Users\admin\Desktop\通知公告.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2" y="522436"/>
            <a:ext cx="3600398" cy="19052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Desktop\教秘联系方式.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3192" y="627533"/>
            <a:ext cx="3207571" cy="1968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526676" y="1059582"/>
            <a:ext cx="3757292" cy="32316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一个平台：本科生信息服务平台（教务管理系统）</a:t>
            </a:r>
            <a:endParaRPr lang="en-US" altLang="zh-CN" sz="2000" b="1" dirty="0"/>
          </a:p>
          <a:p>
            <a:pPr>
              <a:lnSpc>
                <a:spcPct val="150000"/>
              </a:lnSpc>
            </a:pPr>
            <a:r>
              <a:rPr lang="zh-CN" altLang="en-US" sz="1600" b="1" dirty="0">
                <a:solidFill>
                  <a:srgbClr val="E9EDF4"/>
                </a:solidFill>
                <a:latin typeface="宋体" panose="02010600030101010101" pitchFamily="2" charset="-122"/>
              </a:rPr>
              <a:t>登录方式</a:t>
            </a:r>
            <a:endParaRPr lang="en-US" altLang="zh-CN" sz="1600" b="1" dirty="0">
              <a:solidFill>
                <a:srgbClr val="E9EDF4"/>
              </a:solidFill>
              <a:latin typeface="宋体" panose="02010600030101010101" pitchFamily="2" charset="-122"/>
            </a:endParaRPr>
          </a:p>
          <a:p>
            <a:pPr>
              <a:lnSpc>
                <a:spcPct val="150000"/>
              </a:lnSpc>
            </a:pPr>
            <a:r>
              <a:rPr lang="en-US" altLang="zh-CN" sz="1600" b="1" dirty="0">
                <a:solidFill>
                  <a:srgbClr val="E9EDF4"/>
                </a:solidFill>
                <a:latin typeface="宋体" panose="02010600030101010101" pitchFamily="2" charset="-122"/>
              </a:rPr>
              <a:t>1.</a:t>
            </a:r>
            <a:r>
              <a:rPr lang="zh-CN" altLang="en-US" sz="1600" b="1" dirty="0">
                <a:solidFill>
                  <a:srgbClr val="E9EDF4"/>
                </a:solidFill>
                <a:latin typeface="宋体" panose="02010600030101010101" pitchFamily="2" charset="-122"/>
              </a:rPr>
              <a:t>教务处主页</a:t>
            </a:r>
            <a:r>
              <a:rPr lang="en-US" altLang="zh-CN" sz="1600" b="1" dirty="0">
                <a:solidFill>
                  <a:srgbClr val="E9EDF4"/>
                </a:solidFill>
                <a:latin typeface="宋体" panose="02010600030101010101" pitchFamily="2" charset="-122"/>
              </a:rPr>
              <a:t>——</a:t>
            </a:r>
            <a:r>
              <a:rPr lang="zh-CN" altLang="en-US" sz="1600" b="1" dirty="0">
                <a:solidFill>
                  <a:srgbClr val="E9EDF4"/>
                </a:solidFill>
                <a:latin typeface="宋体" panose="02010600030101010101" pitchFamily="2" charset="-122"/>
              </a:rPr>
              <a:t>快速通道</a:t>
            </a:r>
            <a:r>
              <a:rPr lang="en-US" altLang="zh-CN" sz="1600" b="1" dirty="0">
                <a:solidFill>
                  <a:srgbClr val="E9EDF4"/>
                </a:solidFill>
                <a:latin typeface="宋体" panose="02010600030101010101" pitchFamily="2" charset="-122"/>
              </a:rPr>
              <a:t>——</a:t>
            </a:r>
            <a:r>
              <a:rPr lang="zh-CN" altLang="en-US" sz="1600" b="1" dirty="0">
                <a:solidFill>
                  <a:srgbClr val="E9EDF4"/>
                </a:solidFill>
                <a:latin typeface="宋体" panose="02010600030101010101" pitchFamily="2" charset="-122"/>
              </a:rPr>
              <a:t>教务管理系统</a:t>
            </a:r>
            <a:r>
              <a:rPr lang="en-US" altLang="zh-CN" sz="1600" b="1" dirty="0">
                <a:solidFill>
                  <a:srgbClr val="E9EDF4"/>
                </a:solidFill>
                <a:latin typeface="宋体" panose="02010600030101010101" pitchFamily="2" charset="-122"/>
              </a:rPr>
              <a:t>——</a:t>
            </a:r>
            <a:r>
              <a:rPr lang="zh-CN" altLang="en-US" sz="1600" b="1" dirty="0">
                <a:solidFill>
                  <a:srgbClr val="E9EDF4"/>
                </a:solidFill>
                <a:latin typeface="宋体" panose="02010600030101010101" pitchFamily="2" charset="-122"/>
              </a:rPr>
              <a:t>访问地址</a:t>
            </a:r>
            <a:r>
              <a:rPr lang="en-US" altLang="zh-CN" sz="1600" b="1" dirty="0">
                <a:solidFill>
                  <a:srgbClr val="E9EDF4"/>
                </a:solidFill>
                <a:latin typeface="宋体" panose="02010600030101010101" pitchFamily="2" charset="-122"/>
              </a:rPr>
              <a:t>1234</a:t>
            </a:r>
            <a:endParaRPr lang="en-US" altLang="zh-CN" sz="1600" b="1" dirty="0">
              <a:solidFill>
                <a:srgbClr val="E9EDF4"/>
              </a:solidFill>
              <a:latin typeface="宋体" panose="02010600030101010101" pitchFamily="2" charset="-122"/>
            </a:endParaRPr>
          </a:p>
          <a:p>
            <a:pPr>
              <a:lnSpc>
                <a:spcPct val="150000"/>
              </a:lnSpc>
            </a:pPr>
            <a:r>
              <a:rPr lang="en-US" altLang="zh-CN" sz="1600" b="1" dirty="0">
                <a:solidFill>
                  <a:srgbClr val="E9EDF4"/>
                </a:solidFill>
                <a:latin typeface="宋体" panose="02010600030101010101" pitchFamily="2" charset="-122"/>
              </a:rPr>
              <a:t>2.</a:t>
            </a:r>
            <a:r>
              <a:rPr lang="zh-CN" altLang="en-US" sz="1600" b="1" dirty="0">
                <a:solidFill>
                  <a:srgbClr val="E9EDF4"/>
                </a:solidFill>
                <a:latin typeface="宋体" panose="02010600030101010101" pitchFamily="2" charset="-122"/>
              </a:rPr>
              <a:t>浏览器地址栏直接输入：</a:t>
            </a:r>
            <a:r>
              <a:rPr lang="en-US" altLang="zh-CN" sz="1600" b="1" dirty="0">
                <a:solidFill>
                  <a:srgbClr val="E9EDF4"/>
                </a:solidFill>
                <a:latin typeface="宋体" panose="02010600030101010101" pitchFamily="2" charset="-122"/>
              </a:rPr>
              <a:t>218.197.80.10</a:t>
            </a:r>
            <a:r>
              <a:rPr lang="zh-CN" altLang="en-US" sz="1600" b="1" dirty="0">
                <a:solidFill>
                  <a:srgbClr val="E9EDF4"/>
                </a:solidFill>
                <a:latin typeface="宋体" panose="02010600030101010101" pitchFamily="2" charset="-122"/>
              </a:rPr>
              <a:t>或</a:t>
            </a:r>
            <a:r>
              <a:rPr lang="en-US" altLang="zh-CN" sz="1600" b="1" dirty="0">
                <a:solidFill>
                  <a:srgbClr val="E9EDF4"/>
                </a:solidFill>
                <a:latin typeface="宋体" panose="02010600030101010101" pitchFamily="2" charset="-122"/>
              </a:rPr>
              <a:t>218.197.80.13</a:t>
            </a:r>
            <a:r>
              <a:rPr lang="zh-CN" altLang="en-US" sz="1600" b="1" dirty="0">
                <a:solidFill>
                  <a:srgbClr val="E9EDF4"/>
                </a:solidFill>
                <a:latin typeface="宋体" panose="02010600030101010101" pitchFamily="2" charset="-122"/>
              </a:rPr>
              <a:t>或</a:t>
            </a:r>
            <a:r>
              <a:rPr lang="en-US" altLang="zh-CN" sz="1600" b="1" dirty="0">
                <a:solidFill>
                  <a:srgbClr val="E9EDF4"/>
                </a:solidFill>
                <a:latin typeface="宋体" panose="02010600030101010101" pitchFamily="2" charset="-122"/>
              </a:rPr>
              <a:t>218.197.80.14</a:t>
            </a:r>
            <a:r>
              <a:rPr lang="zh-CN" altLang="en-US" sz="1600" b="1" dirty="0">
                <a:solidFill>
                  <a:srgbClr val="E9EDF4"/>
                </a:solidFill>
                <a:latin typeface="宋体" panose="02010600030101010101" pitchFamily="2" charset="-122"/>
              </a:rPr>
              <a:t>或</a:t>
            </a:r>
            <a:r>
              <a:rPr lang="en-US" altLang="zh-CN" sz="1600" b="1" dirty="0">
                <a:solidFill>
                  <a:srgbClr val="E9EDF4"/>
                </a:solidFill>
                <a:latin typeface="宋体" panose="02010600030101010101" pitchFamily="2" charset="-122"/>
              </a:rPr>
              <a:t>218.197.82.133</a:t>
            </a:r>
            <a:endParaRPr lang="en-US" altLang="zh-CN" sz="1600" b="1" dirty="0">
              <a:solidFill>
                <a:srgbClr val="E9EDF4"/>
              </a:solidFill>
              <a:latin typeface="宋体" panose="02010600030101010101" pitchFamily="2" charset="-122"/>
            </a:endParaRPr>
          </a:p>
        </p:txBody>
      </p:sp>
      <p:pic>
        <p:nvPicPr>
          <p:cNvPr id="3075" name="Picture 3" descr="C:\Users\admin\Desktop\教务管理系统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07038" y="376329"/>
            <a:ext cx="4141426" cy="205140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dmin\Desktop\教务管理系统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7038" y="2573849"/>
            <a:ext cx="4141426" cy="20966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467544" y="843558"/>
            <a:ext cx="7920880" cy="553998"/>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登录界面：</a:t>
            </a:r>
            <a:endParaRPr lang="en-US" altLang="zh-CN" sz="2000" b="1" dirty="0"/>
          </a:p>
        </p:txBody>
      </p:sp>
      <p:pic>
        <p:nvPicPr>
          <p:cNvPr id="4098" name="Picture 2" descr="C:\Users\admin\Desktop\教务管理系统登录界面.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2144" y="1563638"/>
            <a:ext cx="4151864" cy="29322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58091" y="2859782"/>
            <a:ext cx="2664296"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CN" altLang="en-US" dirty="0"/>
              <a:t>用户名：学号</a:t>
            </a:r>
            <a:endParaRPr lang="en-US" altLang="zh-CN" dirty="0"/>
          </a:p>
          <a:p>
            <a:r>
              <a:rPr lang="zh-CN" altLang="en-US" dirty="0"/>
              <a:t>密码：身份证号后六位</a:t>
            </a:r>
            <a:endParaRPr lang="en-US" altLang="zh-C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467544" y="843558"/>
            <a:ext cx="7560840" cy="553998"/>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密码修改界面：</a:t>
            </a:r>
            <a:endParaRPr lang="en-US" altLang="zh-CN" sz="2000" b="1" dirty="0"/>
          </a:p>
        </p:txBody>
      </p:sp>
      <p:pic>
        <p:nvPicPr>
          <p:cNvPr id="8" name="Picture 4" descr="C:\Users\admin\Desktop\QQ截图20180916201200.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7544" y="1582232"/>
            <a:ext cx="4392488" cy="291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076056" y="2368257"/>
            <a:ext cx="2664296" cy="120032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CN" altLang="en-US" dirty="0"/>
              <a:t>系统检测到您的密码过于简单，以免发生账户被盗引发损失。建议您立即修改用户密码！</a:t>
            </a:r>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467544" y="843558"/>
            <a:ext cx="7488832" cy="553998"/>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学生个人界面：</a:t>
            </a:r>
            <a:endParaRPr lang="en-US" altLang="zh-CN" sz="2000" b="1" dirty="0"/>
          </a:p>
        </p:txBody>
      </p:sp>
      <p:pic>
        <p:nvPicPr>
          <p:cNvPr id="5123" name="Picture 3" descr="C:\Users\admin\Desktop\学生个人界面.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5536" y="1594056"/>
            <a:ext cx="7632848" cy="306592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971550" y="1851660"/>
            <a:ext cx="504190" cy="2159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467544" y="843558"/>
            <a:ext cx="7488832" cy="55308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信息维护</a:t>
            </a:r>
            <a:r>
              <a:rPr lang="en-US" altLang="zh-CN" sz="2000" b="1" dirty="0"/>
              <a:t>——</a:t>
            </a:r>
            <a:r>
              <a:rPr lang="zh-CN" altLang="en-US" sz="2000" b="1" dirty="0"/>
              <a:t>学生个人信息维护</a:t>
            </a:r>
            <a:endParaRPr lang="en-US" altLang="zh-CN" sz="2000" b="1" dirty="0"/>
          </a:p>
        </p:txBody>
      </p:sp>
      <p:pic>
        <p:nvPicPr>
          <p:cNvPr id="7170" name="Picture 2" descr="C:\Users\admin\Desktop\个人信息维护.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7545" y="1563638"/>
            <a:ext cx="7632848" cy="34204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982"/>
            <a:ext cx="9144000" cy="5141535"/>
          </a:xfrm>
          <a:prstGeom prst="rect">
            <a:avLst/>
          </a:prstGeom>
        </p:spPr>
      </p:pic>
      <p:sp>
        <p:nvSpPr>
          <p:cNvPr id="5" name="TextBox 2"/>
          <p:cNvSpPr txBox="1"/>
          <p:nvPr/>
        </p:nvSpPr>
        <p:spPr>
          <a:xfrm>
            <a:off x="3548528" y="2715766"/>
            <a:ext cx="3335666" cy="523220"/>
          </a:xfrm>
          <a:prstGeom prst="rect">
            <a:avLst/>
          </a:prstGeom>
          <a:noFill/>
        </p:spPr>
        <p:txBody>
          <a:bodyPr wrap="square" rtlCol="0">
            <a:spAutoFit/>
          </a:bodyPr>
          <a:lstStyle/>
          <a:p>
            <a:r>
              <a:rPr lang="zh-CN" altLang="en-US" sz="2800" dirty="0">
                <a:solidFill>
                  <a:schemeClr val="bg1"/>
                </a:solidFill>
                <a:latin typeface="黑体" panose="02010609060101010101" pitchFamily="49" charset="-122"/>
                <a:ea typeface="黑体" panose="02010609060101010101" pitchFamily="49" charset="-122"/>
              </a:rPr>
              <a:t>体育俱乐部是什么？</a:t>
            </a:r>
            <a:endParaRPr lang="zh-CN" altLang="en-US" sz="2800" dirty="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PART03 </a:t>
            </a:r>
            <a:r>
              <a:rPr lang="zh-CN" altLang="en-US" sz="1200" dirty="0">
                <a:solidFill>
                  <a:schemeClr val="bg1"/>
                </a:solidFill>
                <a:latin typeface="黑体" panose="02010609060101010101" pitchFamily="49" charset="-122"/>
                <a:ea typeface="黑体" panose="02010609060101010101" pitchFamily="49" charset="-122"/>
              </a:rPr>
              <a:t>体育俱乐部是什么？</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755576" y="1059582"/>
            <a:ext cx="2664296" cy="286232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我校体育课以俱乐部形式组织上课，打破了原有的班级建制。同学们可以根据兴趣爱好在规定模块时间内自由选择。</a:t>
            </a:r>
            <a:endParaRPr lang="en-US" altLang="zh-CN" sz="2000" b="1" dirty="0"/>
          </a:p>
        </p:txBody>
      </p:sp>
      <p:graphicFrame>
        <p:nvGraphicFramePr>
          <p:cNvPr id="7" name="内容占位符 1"/>
          <p:cNvGraphicFramePr/>
          <p:nvPr/>
        </p:nvGraphicFramePr>
        <p:xfrm>
          <a:off x="3635896" y="677860"/>
          <a:ext cx="4464496" cy="3694092"/>
        </p:xfrm>
        <a:graphic>
          <a:graphicData uri="http://schemas.openxmlformats.org/drawingml/2006/table">
            <a:tbl>
              <a:tblPr firstRow="1" bandRow="1">
                <a:tableStyleId>{5C22544A-7EE6-4342-B048-85BDC9FD1C3A}</a:tableStyleId>
              </a:tblPr>
              <a:tblGrid>
                <a:gridCol w="1097827"/>
                <a:gridCol w="1134421"/>
                <a:gridCol w="1116124"/>
                <a:gridCol w="1116124"/>
              </a:tblGrid>
              <a:tr h="92352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dirty="0"/>
                        <a:t>篮球</a:t>
                      </a:r>
                      <a:endParaRPr lang="zh-CN" altLang="en-US" sz="1800" dirty="0"/>
                    </a:p>
                  </a:txBody>
                  <a:tcPr marL="91435" marR="91435" marT="45734" marB="45734" anchor="ctr">
                    <a:solidFill>
                      <a:schemeClr val="tx2">
                        <a:lumMod val="60000"/>
                        <a:lumOff val="40000"/>
                      </a:schemeClr>
                    </a:solidFill>
                  </a:tcPr>
                </a:tc>
                <a:tc>
                  <a:txBody>
                    <a:bodyPr/>
                    <a:lstStyle/>
                    <a:p>
                      <a:pPr algn="ctr"/>
                      <a:r>
                        <a:rPr lang="zh-CN" altLang="en-US" sz="1800" dirty="0"/>
                        <a:t>足球</a:t>
                      </a:r>
                      <a:endParaRPr lang="zh-CN" altLang="en-US" sz="1800" dirty="0"/>
                    </a:p>
                  </a:txBody>
                  <a:tcPr marL="91435" marR="91435" marT="45734" marB="45734" anchor="ctr">
                    <a:solidFill>
                      <a:schemeClr val="tx2">
                        <a:lumMod val="60000"/>
                        <a:lumOff val="40000"/>
                      </a:schemeClr>
                    </a:solidFill>
                  </a:tcPr>
                </a:tc>
                <a:tc>
                  <a:txBody>
                    <a:bodyPr/>
                    <a:lstStyle/>
                    <a:p>
                      <a:pPr algn="ctr"/>
                      <a:r>
                        <a:rPr lang="zh-CN" altLang="en-US" sz="1800" dirty="0"/>
                        <a:t>排球</a:t>
                      </a:r>
                      <a:endParaRPr lang="zh-CN" altLang="en-US" sz="1800" dirty="0"/>
                    </a:p>
                  </a:txBody>
                  <a:tcPr marL="91435" marR="91435" marT="45734" marB="45734" anchor="ctr">
                    <a:solidFill>
                      <a:schemeClr val="tx2">
                        <a:lumMod val="60000"/>
                        <a:lumOff val="40000"/>
                      </a:schemeClr>
                    </a:solidFill>
                  </a:tcPr>
                </a:tc>
                <a:tc>
                  <a:txBody>
                    <a:bodyPr/>
                    <a:lstStyle/>
                    <a:p>
                      <a:pPr algn="ctr"/>
                      <a:r>
                        <a:rPr lang="zh-CN" altLang="en-US" sz="1800" dirty="0"/>
                        <a:t>羽毛球</a:t>
                      </a:r>
                      <a:endParaRPr lang="zh-CN" altLang="en-US" sz="1800" dirty="0"/>
                    </a:p>
                  </a:txBody>
                  <a:tcPr marL="91435" marR="91435" marT="45734" marB="45734" anchor="ctr">
                    <a:solidFill>
                      <a:schemeClr val="tx2">
                        <a:lumMod val="60000"/>
                        <a:lumOff val="40000"/>
                      </a:schemeClr>
                    </a:solidFill>
                  </a:tcPr>
                </a:tc>
              </a:tr>
              <a:tr h="923523">
                <a:tc>
                  <a:txBody>
                    <a:bodyPr/>
                    <a:lstStyle/>
                    <a:p>
                      <a:pPr algn="ctr"/>
                      <a:r>
                        <a:rPr lang="zh-CN" altLang="en-US" sz="1800" dirty="0"/>
                        <a:t>乒乓球</a:t>
                      </a:r>
                      <a:endParaRPr lang="zh-CN" altLang="en-US" sz="1800" dirty="0"/>
                    </a:p>
                  </a:txBody>
                  <a:tcPr marL="91435" marR="91435" marT="45734" marB="45734" anchor="ctr"/>
                </a:tc>
                <a:tc>
                  <a:txBody>
                    <a:bodyPr/>
                    <a:lstStyle/>
                    <a:p>
                      <a:pPr algn="ctr"/>
                      <a:r>
                        <a:rPr lang="zh-CN" altLang="en-US" sz="1800" dirty="0"/>
                        <a:t>网球</a:t>
                      </a:r>
                      <a:endParaRPr lang="zh-CN" altLang="en-US" sz="1800" dirty="0"/>
                    </a:p>
                  </a:txBody>
                  <a:tcPr marL="91435" marR="91435" marT="45734" marB="457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dirty="0"/>
                        <a:t>毽球</a:t>
                      </a:r>
                      <a:endParaRPr lang="zh-CN" altLang="en-US" sz="1800" dirty="0"/>
                    </a:p>
                  </a:txBody>
                  <a:tcPr marL="91435" marR="91435" marT="45734" marB="457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dirty="0"/>
                        <a:t>瑜伽</a:t>
                      </a:r>
                      <a:endParaRPr lang="zh-CN" altLang="en-US" sz="1800" dirty="0"/>
                    </a:p>
                  </a:txBody>
                  <a:tcPr marL="91435" marR="91435" marT="45734" marB="45734" anchor="ctr"/>
                </a:tc>
              </a:tr>
              <a:tr h="923523">
                <a:tc>
                  <a:txBody>
                    <a:bodyPr/>
                    <a:lstStyle/>
                    <a:p>
                      <a:pPr marL="0" algn="ctr" defTabSz="914400" rtl="0" eaLnBrk="1" latinLnBrk="0" hangingPunct="1"/>
                      <a:r>
                        <a:rPr lang="zh-CN" altLang="en-US" sz="1800" b="1" kern="1200" dirty="0">
                          <a:solidFill>
                            <a:schemeClr val="lt1"/>
                          </a:solidFill>
                          <a:latin typeface="+mn-lt"/>
                          <a:ea typeface="+mn-ea"/>
                          <a:cs typeface="+mn-cs"/>
                        </a:rPr>
                        <a:t>跆拳道</a:t>
                      </a:r>
                      <a:endParaRPr lang="zh-CN" altLang="en-US" sz="1800" b="1" kern="1200" dirty="0">
                        <a:solidFill>
                          <a:schemeClr val="lt1"/>
                        </a:solidFill>
                        <a:latin typeface="+mn-lt"/>
                        <a:ea typeface="+mn-ea"/>
                        <a:cs typeface="+mn-cs"/>
                      </a:endParaRPr>
                    </a:p>
                  </a:txBody>
                  <a:tcPr marL="91435" marR="91435" marT="45734" marB="45734" anchor="ctr">
                    <a:solidFill>
                      <a:schemeClr val="tx2">
                        <a:lumMod val="60000"/>
                        <a:lumOff val="40000"/>
                      </a:schemeClr>
                    </a:solidFill>
                  </a:tcPr>
                </a:tc>
                <a:tc>
                  <a:txBody>
                    <a:bodyPr/>
                    <a:lstStyle/>
                    <a:p>
                      <a:pPr marL="0" algn="ctr" defTabSz="914400" rtl="0" eaLnBrk="1" latinLnBrk="0" hangingPunct="1"/>
                      <a:r>
                        <a:rPr lang="zh-CN" altLang="en-US" sz="1800" b="1" kern="1200" dirty="0">
                          <a:solidFill>
                            <a:schemeClr val="lt1"/>
                          </a:solidFill>
                          <a:latin typeface="+mn-lt"/>
                          <a:ea typeface="+mn-ea"/>
                          <a:cs typeface="+mn-cs"/>
                        </a:rPr>
                        <a:t>散打</a:t>
                      </a:r>
                      <a:endParaRPr lang="zh-CN" altLang="en-US" sz="1800" b="1" kern="1200" dirty="0">
                        <a:solidFill>
                          <a:schemeClr val="lt1"/>
                        </a:solidFill>
                        <a:latin typeface="+mn-lt"/>
                        <a:ea typeface="+mn-ea"/>
                        <a:cs typeface="+mn-cs"/>
                      </a:endParaRPr>
                    </a:p>
                  </a:txBody>
                  <a:tcPr marL="91435" marR="91435" marT="45734" marB="45734" anchor="ctr">
                    <a:solidFill>
                      <a:schemeClr val="tx2">
                        <a:lumMod val="60000"/>
                        <a:lumOff val="40000"/>
                      </a:schemeClr>
                    </a:solidFill>
                  </a:tcPr>
                </a:tc>
                <a:tc>
                  <a:txBody>
                    <a:bodyPr/>
                    <a:lstStyle/>
                    <a:p>
                      <a:pPr marL="0" algn="ctr" defTabSz="914400" rtl="0" eaLnBrk="1" latinLnBrk="0" hangingPunct="1"/>
                      <a:r>
                        <a:rPr lang="zh-CN" altLang="en-US" sz="1800" b="1" kern="1200" dirty="0">
                          <a:solidFill>
                            <a:schemeClr val="lt1"/>
                          </a:solidFill>
                          <a:latin typeface="+mn-lt"/>
                          <a:ea typeface="+mn-ea"/>
                          <a:cs typeface="+mn-cs"/>
                        </a:rPr>
                        <a:t>武术</a:t>
                      </a:r>
                      <a:endParaRPr lang="zh-CN" altLang="en-US" sz="1800" b="1" kern="1200" dirty="0">
                        <a:solidFill>
                          <a:schemeClr val="lt1"/>
                        </a:solidFill>
                        <a:latin typeface="+mn-lt"/>
                        <a:ea typeface="+mn-ea"/>
                        <a:cs typeface="+mn-cs"/>
                      </a:endParaRPr>
                    </a:p>
                  </a:txBody>
                  <a:tcPr marL="91435" marR="91435" marT="45734" marB="45734" anchor="ctr">
                    <a:solidFill>
                      <a:schemeClr val="tx2">
                        <a:lumMod val="60000"/>
                        <a:lumOff val="40000"/>
                      </a:schemeClr>
                    </a:solidFill>
                  </a:tcPr>
                </a:tc>
                <a:tc>
                  <a:txBody>
                    <a:bodyPr/>
                    <a:lstStyle/>
                    <a:p>
                      <a:pPr marL="0" algn="ctr" defTabSz="914400" rtl="0" eaLnBrk="1" latinLnBrk="0" hangingPunct="1"/>
                      <a:r>
                        <a:rPr lang="zh-CN" altLang="en-US" sz="1800" b="1" kern="1200" dirty="0">
                          <a:solidFill>
                            <a:schemeClr val="lt1"/>
                          </a:solidFill>
                          <a:latin typeface="+mn-lt"/>
                          <a:ea typeface="+mn-ea"/>
                          <a:cs typeface="+mn-cs"/>
                        </a:rPr>
                        <a:t>运动休闲</a:t>
                      </a:r>
                      <a:endParaRPr lang="zh-CN" altLang="en-US" sz="1800" b="1" kern="1200" dirty="0">
                        <a:solidFill>
                          <a:schemeClr val="lt1"/>
                        </a:solidFill>
                        <a:latin typeface="+mn-lt"/>
                        <a:ea typeface="+mn-ea"/>
                        <a:cs typeface="+mn-cs"/>
                      </a:endParaRPr>
                    </a:p>
                  </a:txBody>
                  <a:tcPr marL="91435" marR="91435" marT="45734" marB="45734" anchor="ctr">
                    <a:solidFill>
                      <a:schemeClr val="tx2">
                        <a:lumMod val="60000"/>
                        <a:lumOff val="40000"/>
                      </a:schemeClr>
                    </a:solidFill>
                  </a:tcPr>
                </a:tc>
              </a:tr>
              <a:tr h="923523">
                <a:tc>
                  <a:txBody>
                    <a:bodyPr/>
                    <a:lstStyle/>
                    <a:p>
                      <a:pPr algn="ctr"/>
                      <a:r>
                        <a:rPr lang="zh-CN" altLang="en-US" sz="1800" dirty="0"/>
                        <a:t>艺术体操</a:t>
                      </a:r>
                      <a:endParaRPr lang="zh-CN" altLang="en-US" sz="1800" dirty="0"/>
                    </a:p>
                  </a:txBody>
                  <a:tcPr marL="91435" marR="91435" marT="45734" marB="457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dirty="0"/>
                        <a:t>体育舞蹈</a:t>
                      </a:r>
                      <a:endParaRPr lang="zh-CN" altLang="en-US" sz="1800" dirty="0"/>
                    </a:p>
                  </a:txBody>
                  <a:tcPr marL="91435" marR="91435" marT="45734" marB="45734" anchor="ctr"/>
                </a:tc>
                <a:tc>
                  <a:txBody>
                    <a:bodyPr/>
                    <a:lstStyle/>
                    <a:p>
                      <a:pPr algn="ctr"/>
                      <a:r>
                        <a:rPr lang="zh-CN" altLang="en-US" sz="1800" dirty="0"/>
                        <a:t>体育保健</a:t>
                      </a:r>
                      <a:endParaRPr lang="zh-CN" altLang="en-US" sz="1800" dirty="0"/>
                    </a:p>
                  </a:txBody>
                  <a:tcPr marL="91435" marR="91435" marT="45734" marB="45734" anchor="ctr"/>
                </a:tc>
                <a:tc>
                  <a:txBody>
                    <a:bodyPr/>
                    <a:lstStyle/>
                    <a:p>
                      <a:pPr algn="ctr"/>
                      <a:r>
                        <a:rPr lang="zh-CN" altLang="en-US" sz="1800" dirty="0"/>
                        <a:t>合计</a:t>
                      </a:r>
                      <a:r>
                        <a:rPr lang="en-US" altLang="zh-CN" sz="1800" dirty="0"/>
                        <a:t>21</a:t>
                      </a:r>
                      <a:r>
                        <a:rPr lang="zh-CN" altLang="en-US" sz="1800" dirty="0"/>
                        <a:t>个教学项目</a:t>
                      </a:r>
                      <a:endParaRPr lang="zh-CN" altLang="en-US" sz="1800" dirty="0"/>
                    </a:p>
                  </a:txBody>
                  <a:tcPr marL="91435" marR="91435" marT="45734" marB="45734" anchor="ct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PART03 </a:t>
            </a:r>
            <a:r>
              <a:rPr lang="zh-CN" altLang="en-US" sz="1200" dirty="0">
                <a:solidFill>
                  <a:schemeClr val="bg1"/>
                </a:solidFill>
                <a:latin typeface="黑体" panose="02010609060101010101" pitchFamily="49" charset="-122"/>
                <a:ea typeface="黑体" panose="02010609060101010101" pitchFamily="49" charset="-122"/>
              </a:rPr>
              <a:t>体育俱乐部是什么？</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755576" y="771550"/>
            <a:ext cx="7200800" cy="415498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dirty="0">
                <a:solidFill>
                  <a:srgbClr val="E9EDF4"/>
                </a:solidFill>
              </a:rPr>
              <a:t>        体育学院还会根据同学们的平时表现，选拔优秀学生进入各类体育项目高级班，通过强化训练，代表学校参加各类比赛。</a:t>
            </a:r>
            <a:endParaRPr lang="en-US" altLang="zh-CN" sz="2000" dirty="0">
              <a:solidFill>
                <a:srgbClr val="E9EDF4"/>
              </a:solidFill>
            </a:endParaRPr>
          </a:p>
          <a:p>
            <a:pPr>
              <a:lnSpc>
                <a:spcPct val="150000"/>
              </a:lnSpc>
            </a:pPr>
            <a:endParaRPr lang="en-US" altLang="zh-CN" sz="1600" dirty="0">
              <a:solidFill>
                <a:srgbClr val="E9EDF4"/>
              </a:solidFill>
            </a:endParaRPr>
          </a:p>
          <a:p>
            <a:pPr>
              <a:lnSpc>
                <a:spcPct val="150000"/>
              </a:lnSpc>
            </a:pPr>
            <a:r>
              <a:rPr lang="en-US" altLang="zh-CN" sz="2000" dirty="0">
                <a:solidFill>
                  <a:srgbClr val="E9EDF4"/>
                </a:solidFill>
              </a:rPr>
              <a:t>         </a:t>
            </a:r>
            <a:r>
              <a:rPr lang="zh-CN" altLang="zh-CN" sz="2000" dirty="0">
                <a:solidFill>
                  <a:srgbClr val="E9EDF4"/>
                </a:solidFill>
              </a:rPr>
              <a:t>我校排球、田径、啦啦操、健美操</a:t>
            </a:r>
            <a:r>
              <a:rPr lang="zh-CN" altLang="en-US" sz="2000" dirty="0">
                <a:solidFill>
                  <a:srgbClr val="E9EDF4"/>
                </a:solidFill>
              </a:rPr>
              <a:t>、体育舞蹈</a:t>
            </a:r>
            <a:r>
              <a:rPr lang="zh-CN" altLang="zh-CN" sz="2000" dirty="0">
                <a:solidFill>
                  <a:srgbClr val="E9EDF4"/>
                </a:solidFill>
              </a:rPr>
              <a:t>等代表队多次获得全国及省级赛事冠军。</a:t>
            </a:r>
            <a:r>
              <a:rPr lang="zh-CN" altLang="en-US" sz="2000" dirty="0">
                <a:solidFill>
                  <a:srgbClr val="E9EDF4"/>
                </a:solidFill>
              </a:rPr>
              <a:t>尤其是</a:t>
            </a:r>
            <a:r>
              <a:rPr lang="en-US" altLang="zh-CN" sz="2000" u="sng" dirty="0">
                <a:solidFill>
                  <a:srgbClr val="E9EDF4"/>
                </a:solidFill>
              </a:rPr>
              <a:t>Amazing</a:t>
            </a:r>
            <a:r>
              <a:rPr lang="zh-CN" altLang="zh-CN" sz="2000" u="sng" dirty="0">
                <a:solidFill>
                  <a:srgbClr val="E9EDF4"/>
                </a:solidFill>
              </a:rPr>
              <a:t>啦啦</a:t>
            </a:r>
            <a:r>
              <a:rPr lang="zh-CN" altLang="en-US" sz="2000" u="sng" dirty="0">
                <a:solidFill>
                  <a:srgbClr val="E9EDF4"/>
                </a:solidFill>
              </a:rPr>
              <a:t>队，</a:t>
            </a:r>
            <a:r>
              <a:rPr lang="en-US" altLang="zh-CN" sz="2000" u="sng" dirty="0">
                <a:solidFill>
                  <a:srgbClr val="E9EDF4"/>
                </a:solidFill>
              </a:rPr>
              <a:t>2010—2017</a:t>
            </a:r>
            <a:r>
              <a:rPr lang="zh-CN" altLang="zh-CN" sz="2000" u="sng" dirty="0">
                <a:solidFill>
                  <a:srgbClr val="E9EDF4"/>
                </a:solidFill>
              </a:rPr>
              <a:t>年连续</a:t>
            </a:r>
            <a:r>
              <a:rPr lang="zh-CN" altLang="en-US" sz="2000" u="sng" dirty="0">
                <a:solidFill>
                  <a:srgbClr val="E9EDF4"/>
                </a:solidFill>
              </a:rPr>
              <a:t>七</a:t>
            </a:r>
            <a:r>
              <a:rPr lang="zh-CN" altLang="zh-CN" sz="2000" u="sng" dirty="0">
                <a:solidFill>
                  <a:srgbClr val="E9EDF4"/>
                </a:solidFill>
              </a:rPr>
              <a:t>年获得湖北省大学生啦啦操舞蹈、技巧冠军，</a:t>
            </a:r>
            <a:r>
              <a:rPr lang="en-US" altLang="zh-CN" sz="2000" u="sng" dirty="0">
                <a:solidFill>
                  <a:srgbClr val="E9EDF4"/>
                </a:solidFill>
              </a:rPr>
              <a:t>2017</a:t>
            </a:r>
            <a:r>
              <a:rPr lang="zh-CN" altLang="zh-CN" sz="2000" u="sng" dirty="0">
                <a:solidFill>
                  <a:srgbClr val="E9EDF4"/>
                </a:solidFill>
              </a:rPr>
              <a:t>年</a:t>
            </a:r>
            <a:r>
              <a:rPr lang="zh-CN" altLang="en-US" sz="2000" u="sng" dirty="0">
                <a:solidFill>
                  <a:srgbClr val="E9EDF4"/>
                </a:solidFill>
              </a:rPr>
              <a:t>获得</a:t>
            </a:r>
            <a:r>
              <a:rPr lang="zh-CN" altLang="zh-CN" sz="2000" u="sng" dirty="0">
                <a:solidFill>
                  <a:srgbClr val="E9EDF4"/>
                </a:solidFill>
              </a:rPr>
              <a:t>全国啦啦操冠军赛四项冠军，被国家体育总局体操运动管理中心授予全国啦啦操示范窗口高校和全国啦啦操五星级俱乐部。</a:t>
            </a:r>
            <a:endParaRPr lang="en-US" altLang="zh-CN" sz="2000" u="sng" dirty="0">
              <a:solidFill>
                <a:srgbClr val="E9EDF4"/>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982"/>
            <a:ext cx="9144000" cy="5141535"/>
          </a:xfrm>
          <a:prstGeom prst="rect">
            <a:avLst/>
          </a:prstGeom>
        </p:spPr>
      </p:pic>
      <p:sp>
        <p:nvSpPr>
          <p:cNvPr id="4" name="TextBox 2"/>
          <p:cNvSpPr txBox="1"/>
          <p:nvPr/>
        </p:nvSpPr>
        <p:spPr>
          <a:xfrm>
            <a:off x="3533322" y="2715765"/>
            <a:ext cx="3335666" cy="523220"/>
          </a:xfrm>
          <a:prstGeom prst="rect">
            <a:avLst/>
          </a:prstGeom>
          <a:noFill/>
        </p:spPr>
        <p:txBody>
          <a:bodyPr wrap="square" rtlCol="0">
            <a:spAutoFit/>
          </a:bodyPr>
          <a:lstStyle/>
          <a:p>
            <a:r>
              <a:rPr lang="zh-CN" altLang="en-US" sz="2800" dirty="0">
                <a:solidFill>
                  <a:schemeClr val="bg1"/>
                </a:solidFill>
                <a:latin typeface="黑体" panose="02010609060101010101" pitchFamily="49" charset="-122"/>
                <a:ea typeface="黑体" panose="02010609060101010101" pitchFamily="49" charset="-122"/>
              </a:rPr>
              <a:t>如何选体育课？</a:t>
            </a:r>
            <a:endParaRPr lang="zh-CN" altLang="en-US" sz="2800" dirty="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选课前需要做哪些准备？</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467544" y="555903"/>
            <a:ext cx="7488832" cy="55308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如何选课：进入教务系统</a:t>
            </a:r>
            <a:r>
              <a:rPr lang="en-US" altLang="zh-CN" sz="2000" b="1" dirty="0"/>
              <a:t>      </a:t>
            </a:r>
            <a:r>
              <a:rPr lang="zh-CN" altLang="en-US" sz="2000" b="1" dirty="0"/>
              <a:t>选择选课</a:t>
            </a:r>
            <a:r>
              <a:rPr lang="en-US" altLang="zh-CN" sz="2000" b="1" dirty="0"/>
              <a:t>—</a:t>
            </a:r>
            <a:r>
              <a:rPr lang="zh-CN" altLang="en-US" sz="2000" b="1" dirty="0"/>
              <a:t>自主选课</a:t>
            </a:r>
            <a:endParaRPr lang="zh-CN" altLang="en-US" sz="2000" b="1" dirty="0"/>
          </a:p>
        </p:txBody>
      </p:sp>
      <p:pic>
        <p:nvPicPr>
          <p:cNvPr id="3" name="图片 2"/>
          <p:cNvPicPr>
            <a:picLocks noChangeAspect="1"/>
          </p:cNvPicPr>
          <p:nvPr>
            <p:custDataLst>
              <p:tags r:id="rId1"/>
            </p:custDataLst>
          </p:nvPr>
        </p:nvPicPr>
        <p:blipFill>
          <a:blip r:embed="rId2"/>
          <a:stretch>
            <a:fillRect/>
          </a:stretch>
        </p:blipFill>
        <p:spPr>
          <a:xfrm>
            <a:off x="395605" y="1203325"/>
            <a:ext cx="7495540" cy="35864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PART04 </a:t>
            </a:r>
            <a:r>
              <a:rPr lang="zh-CN" altLang="en-US" sz="1200" dirty="0">
                <a:solidFill>
                  <a:schemeClr val="bg1"/>
                </a:solidFill>
                <a:latin typeface="黑体" panose="02010609060101010101" pitchFamily="49" charset="-122"/>
                <a:ea typeface="黑体" panose="02010609060101010101" pitchFamily="49" charset="-122"/>
              </a:rPr>
              <a:t>如何选体育课？</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4" name="TextBox 1"/>
          <p:cNvSpPr txBox="1"/>
          <p:nvPr/>
        </p:nvSpPr>
        <p:spPr>
          <a:xfrm>
            <a:off x="467544" y="555903"/>
            <a:ext cx="7488832" cy="55308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p>
            <a:pPr>
              <a:lnSpc>
                <a:spcPct val="150000"/>
              </a:lnSpc>
            </a:pPr>
            <a:r>
              <a:rPr lang="zh-CN" altLang="en-US" sz="2000" b="1" dirty="0"/>
              <a:t>如何选课：</a:t>
            </a:r>
            <a:r>
              <a:rPr lang="zh-CN" altLang="en-US" sz="2000" b="1" dirty="0"/>
              <a:t>点击查询</a:t>
            </a:r>
            <a:endParaRPr lang="zh-CN" altLang="en-US" sz="2000" b="1" dirty="0"/>
          </a:p>
        </p:txBody>
      </p:sp>
      <p:pic>
        <p:nvPicPr>
          <p:cNvPr id="2" name="图片 1" descr="1"/>
          <p:cNvPicPr>
            <a:picLocks noChangeAspect="1"/>
          </p:cNvPicPr>
          <p:nvPr/>
        </p:nvPicPr>
        <p:blipFill>
          <a:blip r:embed="rId1"/>
          <a:stretch>
            <a:fillRect/>
          </a:stretch>
        </p:blipFill>
        <p:spPr>
          <a:xfrm>
            <a:off x="179705" y="1305560"/>
            <a:ext cx="8571865" cy="3757295"/>
          </a:xfrm>
          <a:prstGeom prst="rect">
            <a:avLst/>
          </a:prstGeom>
        </p:spPr>
      </p:pic>
      <p:sp>
        <p:nvSpPr>
          <p:cNvPr id="3" name="圆角矩形 2"/>
          <p:cNvSpPr/>
          <p:nvPr/>
        </p:nvSpPr>
        <p:spPr>
          <a:xfrm>
            <a:off x="6372225" y="1707515"/>
            <a:ext cx="575945" cy="405130"/>
          </a:xfrm>
          <a:prstGeom prst="round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PART04 </a:t>
            </a:r>
            <a:r>
              <a:rPr lang="zh-CN" altLang="en-US" sz="1200" dirty="0">
                <a:solidFill>
                  <a:schemeClr val="bg1"/>
                </a:solidFill>
                <a:latin typeface="黑体" panose="02010609060101010101" pitchFamily="49" charset="-122"/>
                <a:ea typeface="黑体" panose="02010609060101010101" pitchFamily="49" charset="-122"/>
              </a:rPr>
              <a:t>如何选体育课？</a:t>
            </a:r>
            <a:endParaRPr lang="zh-CN" altLang="en-US" sz="1200" dirty="0">
              <a:solidFill>
                <a:schemeClr val="bg1"/>
              </a:solidFill>
              <a:latin typeface="黑体" panose="02010609060101010101" pitchFamily="49" charset="-122"/>
              <a:ea typeface="黑体" panose="02010609060101010101" pitchFamily="49" charset="-122"/>
            </a:endParaRPr>
          </a:p>
        </p:txBody>
      </p:sp>
      <p:pic>
        <p:nvPicPr>
          <p:cNvPr id="2" name="图片 1" descr="2"/>
          <p:cNvPicPr>
            <a:picLocks noChangeAspect="1"/>
          </p:cNvPicPr>
          <p:nvPr/>
        </p:nvPicPr>
        <p:blipFill>
          <a:blip r:embed="rId1"/>
          <a:stretch>
            <a:fillRect/>
          </a:stretch>
        </p:blipFill>
        <p:spPr>
          <a:xfrm>
            <a:off x="251460" y="920750"/>
            <a:ext cx="8311515" cy="3302635"/>
          </a:xfrm>
          <a:prstGeom prst="rect">
            <a:avLst/>
          </a:prstGeom>
        </p:spPr>
      </p:pic>
      <p:sp>
        <p:nvSpPr>
          <p:cNvPr id="3" name="圆角矩形 2"/>
          <p:cNvSpPr/>
          <p:nvPr/>
        </p:nvSpPr>
        <p:spPr>
          <a:xfrm>
            <a:off x="7812405" y="2860040"/>
            <a:ext cx="436245" cy="278130"/>
          </a:xfrm>
          <a:prstGeom prst="round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8248650" y="920750"/>
            <a:ext cx="436245" cy="278130"/>
          </a:xfrm>
          <a:prstGeom prst="round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TextBox 1"/>
          <p:cNvSpPr txBox="1"/>
          <p:nvPr/>
        </p:nvSpPr>
        <p:spPr>
          <a:xfrm>
            <a:off x="324034" y="353973"/>
            <a:ext cx="7488832" cy="55308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p>
            <a:pPr>
              <a:lnSpc>
                <a:spcPct val="150000"/>
              </a:lnSpc>
            </a:pPr>
            <a:r>
              <a:rPr lang="zh-CN" altLang="en-US" sz="2000" b="1" dirty="0"/>
              <a:t>如何选课：点击选课</a:t>
            </a:r>
            <a:r>
              <a:rPr lang="en-US" altLang="zh-CN" sz="2000" b="1" dirty="0"/>
              <a:t> </a:t>
            </a:r>
            <a:r>
              <a:rPr lang="zh-CN" altLang="en-US" sz="2000" b="1" dirty="0"/>
              <a:t>点击黄色边框</a:t>
            </a:r>
            <a:r>
              <a:rPr lang="en-US" altLang="zh-CN" sz="2000" b="1" dirty="0"/>
              <a:t> </a:t>
            </a:r>
            <a:r>
              <a:rPr lang="zh-CN" altLang="en-US" sz="2000" b="1" dirty="0"/>
              <a:t>查看</a:t>
            </a:r>
            <a:r>
              <a:rPr lang="zh-CN" altLang="en-US" sz="2000" b="1" dirty="0"/>
              <a:t>选课信息</a:t>
            </a:r>
            <a:endParaRPr lang="zh-CN" altLang="en-US" sz="20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PART04 </a:t>
            </a:r>
            <a:r>
              <a:rPr lang="zh-CN" altLang="en-US" sz="1200" dirty="0">
                <a:solidFill>
                  <a:schemeClr val="bg1"/>
                </a:solidFill>
                <a:latin typeface="黑体" panose="02010609060101010101" pitchFamily="49" charset="-122"/>
                <a:ea typeface="黑体" panose="02010609060101010101" pitchFamily="49" charset="-122"/>
              </a:rPr>
              <a:t>如何选体育课？</a:t>
            </a:r>
            <a:endParaRPr lang="zh-CN" altLang="en-US" sz="1200" dirty="0">
              <a:solidFill>
                <a:schemeClr val="bg1"/>
              </a:solidFill>
              <a:latin typeface="黑体" panose="02010609060101010101" pitchFamily="49" charset="-122"/>
              <a:ea typeface="黑体" panose="02010609060101010101" pitchFamily="49" charset="-122"/>
            </a:endParaRPr>
          </a:p>
        </p:txBody>
      </p:sp>
      <p:pic>
        <p:nvPicPr>
          <p:cNvPr id="2" name="图片 1" descr="3"/>
          <p:cNvPicPr>
            <a:picLocks noChangeAspect="1"/>
          </p:cNvPicPr>
          <p:nvPr/>
        </p:nvPicPr>
        <p:blipFill>
          <a:blip r:embed="rId1"/>
          <a:stretch>
            <a:fillRect/>
          </a:stretch>
        </p:blipFill>
        <p:spPr>
          <a:xfrm>
            <a:off x="251460" y="1131570"/>
            <a:ext cx="8269605" cy="3361690"/>
          </a:xfrm>
          <a:prstGeom prst="rect">
            <a:avLst/>
          </a:prstGeom>
        </p:spPr>
      </p:pic>
      <p:sp>
        <p:nvSpPr>
          <p:cNvPr id="3" name="圆角矩形 2"/>
          <p:cNvSpPr/>
          <p:nvPr/>
        </p:nvSpPr>
        <p:spPr>
          <a:xfrm>
            <a:off x="5292090" y="3003550"/>
            <a:ext cx="575945" cy="405130"/>
          </a:xfrm>
          <a:prstGeom prst="round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8028305" y="3003550"/>
            <a:ext cx="575945" cy="405130"/>
          </a:xfrm>
          <a:prstGeom prst="round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TextBox 1"/>
          <p:cNvSpPr txBox="1"/>
          <p:nvPr/>
        </p:nvSpPr>
        <p:spPr>
          <a:xfrm>
            <a:off x="324034" y="411758"/>
            <a:ext cx="7488832" cy="55308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p>
            <a:pPr>
              <a:lnSpc>
                <a:spcPct val="150000"/>
              </a:lnSpc>
            </a:pPr>
            <a:r>
              <a:rPr lang="zh-CN" altLang="en-US" sz="2000" b="1" dirty="0"/>
              <a:t>如何选课：确认</a:t>
            </a:r>
            <a:r>
              <a:rPr lang="zh-CN" altLang="en-US" sz="2000" b="1" dirty="0"/>
              <a:t>选课结果</a:t>
            </a:r>
            <a:endParaRPr lang="zh-CN" altLang="en-US" sz="2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PART02 </a:t>
            </a:r>
            <a:r>
              <a:rPr lang="zh-CN" altLang="en-US" sz="1200" dirty="0">
                <a:solidFill>
                  <a:schemeClr val="bg1"/>
                </a:solidFill>
                <a:latin typeface="黑体" panose="02010609060101010101" pitchFamily="49" charset="-122"/>
                <a:ea typeface="黑体" panose="02010609060101010101" pitchFamily="49" charset="-122"/>
              </a:rPr>
              <a:t>选课前需要做哪些工作？</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TextBox 1"/>
          <p:cNvSpPr txBox="1"/>
          <p:nvPr/>
        </p:nvSpPr>
        <p:spPr>
          <a:xfrm>
            <a:off x="467544" y="843558"/>
            <a:ext cx="7488832" cy="55308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zh-CN" altLang="en-US" sz="2000" b="1" dirty="0"/>
              <a:t>查询确认</a:t>
            </a:r>
            <a:r>
              <a:rPr lang="zh-CN" altLang="en-US" sz="2000" b="1" dirty="0"/>
              <a:t>课表</a:t>
            </a:r>
            <a:endParaRPr lang="zh-CN" altLang="en-US" sz="2000" b="1" dirty="0"/>
          </a:p>
        </p:txBody>
      </p:sp>
      <p:pic>
        <p:nvPicPr>
          <p:cNvPr id="3" name="图片 2"/>
          <p:cNvPicPr>
            <a:picLocks noChangeAspect="1"/>
          </p:cNvPicPr>
          <p:nvPr/>
        </p:nvPicPr>
        <p:blipFill>
          <a:blip r:embed="rId1"/>
          <a:stretch>
            <a:fillRect/>
          </a:stretch>
        </p:blipFill>
        <p:spPr>
          <a:xfrm>
            <a:off x="467360" y="1491615"/>
            <a:ext cx="7321550" cy="33216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PART04 </a:t>
            </a:r>
            <a:r>
              <a:rPr lang="zh-CN" altLang="en-US" sz="1200" dirty="0">
                <a:solidFill>
                  <a:schemeClr val="bg1"/>
                </a:solidFill>
                <a:latin typeface="黑体" panose="02010609060101010101" pitchFamily="49" charset="-122"/>
                <a:ea typeface="黑体" panose="02010609060101010101" pitchFamily="49" charset="-122"/>
              </a:rPr>
              <a:t>如何选体育课？</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2" name="文本框 1"/>
          <p:cNvSpPr txBox="1"/>
          <p:nvPr/>
        </p:nvSpPr>
        <p:spPr>
          <a:xfrm>
            <a:off x="827405" y="915670"/>
            <a:ext cx="7277735" cy="758190"/>
          </a:xfrm>
          <a:prstGeom prst="rect">
            <a:avLst/>
          </a:prstGeom>
          <a:noFill/>
        </p:spPr>
        <p:txBody>
          <a:bodyPr wrap="square" rtlCol="0" anchor="t">
            <a:spAutoFit/>
          </a:bodyPr>
          <a:p>
            <a:pPr fontAlgn="auto">
              <a:lnSpc>
                <a:spcPts val="26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各位同学通过</a:t>
            </a:r>
            <a:r>
              <a:rPr lang="zh-CN" altLang="en-US" b="1">
                <a:solidFill>
                  <a:srgbClr val="FF0000"/>
                </a:solidFill>
                <a:latin typeface="微软雅黑" panose="020B0503020204020204" charset="-122"/>
                <a:ea typeface="微软雅黑" panose="020B0503020204020204" charset="-122"/>
                <a:cs typeface="微软雅黑" panose="020B0503020204020204" charset="-122"/>
              </a:rPr>
              <a:t>个人电脑、手机</a:t>
            </a:r>
            <a:r>
              <a:rPr lang="zh-CN" altLang="en-US">
                <a:latin typeface="微软雅黑" panose="020B0503020204020204" charset="-122"/>
                <a:ea typeface="微软雅黑" panose="020B0503020204020204" charset="-122"/>
                <a:cs typeface="微软雅黑" panose="020B0503020204020204" charset="-122"/>
              </a:rPr>
              <a:t>进行</a:t>
            </a:r>
            <a:r>
              <a:rPr lang="zh-CN" altLang="en-US">
                <a:solidFill>
                  <a:schemeClr val="tx1"/>
                </a:solidFill>
                <a:latin typeface="微软雅黑" panose="020B0503020204020204" charset="-122"/>
                <a:ea typeface="微软雅黑" panose="020B0503020204020204" charset="-122"/>
                <a:cs typeface="微软雅黑" panose="020B0503020204020204" charset="-122"/>
              </a:rPr>
              <a:t>网上</a:t>
            </a:r>
            <a:r>
              <a:rPr lang="zh-CN" altLang="en-US">
                <a:latin typeface="微软雅黑" panose="020B0503020204020204" charset="-122"/>
                <a:ea typeface="微软雅黑" panose="020B0503020204020204" charset="-122"/>
                <a:cs typeface="微软雅黑" panose="020B0503020204020204" charset="-122"/>
              </a:rPr>
              <a:t>选课，体育课选课采用优先制，按选课时间先后，</a:t>
            </a:r>
            <a:r>
              <a:rPr lang="zh-CN" altLang="en-US" b="1">
                <a:solidFill>
                  <a:srgbClr val="FF0000"/>
                </a:solidFill>
                <a:latin typeface="微软雅黑" panose="020B0503020204020204" charset="-122"/>
                <a:ea typeface="微软雅黑" panose="020B0503020204020204" charset="-122"/>
                <a:cs typeface="微软雅黑" panose="020B0503020204020204" charset="-122"/>
              </a:rPr>
              <a:t>先选中者优先，额满为止</a:t>
            </a:r>
            <a:r>
              <a:rPr lang="zh-CN" altLang="en-US">
                <a:latin typeface="微软雅黑" panose="020B0503020204020204" charset="-122"/>
                <a:ea typeface="微软雅黑" panose="020B0503020204020204" charset="-122"/>
                <a:cs typeface="微软雅黑" panose="020B0503020204020204" charset="-122"/>
              </a:rPr>
              <a:t>，每人限选1门。</a:t>
            </a: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115695" y="1851660"/>
            <a:ext cx="7136130" cy="2917825"/>
          </a:xfrm>
          <a:prstGeom prst="rect">
            <a:avLst/>
          </a:prstGeom>
          <a:noFill/>
        </p:spPr>
        <p:txBody>
          <a:bodyPr wrap="square" rtlCol="0" anchor="t">
            <a:spAutoFit/>
          </a:bodyPr>
          <a:p>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1</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.体育课为</a:t>
            </a:r>
            <a:r>
              <a:rPr lang="zh-CN" altLang="en-US" sz="1600">
                <a:solidFill>
                  <a:schemeClr val="accent4">
                    <a:lumMod val="75000"/>
                  </a:schemeClr>
                </a:solidFill>
                <a:latin typeface="微软雅黑" panose="020B0503020204020204" charset="-122"/>
                <a:ea typeface="微软雅黑" panose="020B0503020204020204" charset="-122"/>
                <a:cs typeface="微软雅黑" panose="020B0503020204020204" charset="-122"/>
              </a:rPr>
              <a:t>必修</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课程，不选体育课将不能按期毕业</a:t>
            </a:r>
            <a:endPar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endPar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pPr fontAlgn="auto">
              <a:lnSpc>
                <a:spcPts val="2600"/>
              </a:lnSpc>
            </a:pP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2</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.体育课不能免修</a:t>
            </a: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  </a:t>
            </a:r>
            <a:endPar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pPr fontAlgn="auto">
              <a:lnSpc>
                <a:spcPts val="2600"/>
              </a:lnSpc>
            </a:pP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  </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如因身体原因不适宜剧烈运动，到校医院开具相关证明：</a:t>
            </a:r>
            <a:endPar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pPr fontAlgn="auto">
              <a:lnSpc>
                <a:spcPts val="2600"/>
              </a:lnSpc>
            </a:pP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a:t>
            </a: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1</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）由所选体育课任课老师制定适宜的运动量</a:t>
            </a:r>
            <a:endPar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pPr fontAlgn="auto">
              <a:lnSpc>
                <a:spcPts val="2600"/>
              </a:lnSpc>
            </a:pP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a:t>
            </a: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2</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）暂不选体育课，但务必在9月16日前到校医院开具相关证明，交体育经济与管理学院综合办公室（体育馆二楼203室），选修《体育保健》课代替</a:t>
            </a:r>
            <a:endPar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pPr fontAlgn="auto">
              <a:lnSpc>
                <a:spcPts val="2600"/>
              </a:lnSpc>
            </a:pPr>
            <a:endPar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a:p>
            <a:pPr fontAlgn="auto">
              <a:lnSpc>
                <a:spcPts val="2600"/>
              </a:lnSpc>
            </a:pP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3.</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在</a:t>
            </a:r>
            <a:r>
              <a:rPr lang="en-US" altLang="zh-CN" sz="1600">
                <a:solidFill>
                  <a:schemeClr val="accent6">
                    <a:lumMod val="75000"/>
                  </a:schemeClr>
                </a:solidFill>
                <a:latin typeface="微软雅黑" panose="020B0503020204020204" charset="-122"/>
                <a:ea typeface="微软雅黑" panose="020B0503020204020204" charset="-122"/>
                <a:cs typeface="微软雅黑" panose="020B0503020204020204" charset="-122"/>
              </a:rPr>
              <a:t>4</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个学期中，不能选择同一个体育俱乐部</a:t>
            </a:r>
            <a:r>
              <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rPr>
              <a:t>项目。</a:t>
            </a:r>
            <a:endParaRPr lang="zh-CN" altLang="en-US" sz="1600">
              <a:solidFill>
                <a:schemeClr val="accent6">
                  <a:lumMod val="7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3395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107504" y="31251"/>
            <a:ext cx="3096344" cy="276999"/>
          </a:xfrm>
          <a:prstGeom prst="rect">
            <a:avLst/>
          </a:prstGeom>
          <a:noFill/>
        </p:spPr>
        <p:txBody>
          <a:bodyPr wrap="square" rtlCol="0">
            <a:spAutoFit/>
          </a:bodyPr>
          <a:lstStyle/>
          <a:p>
            <a:r>
              <a:rPr lang="en-US" altLang="zh-CN" sz="1200" dirty="0">
                <a:solidFill>
                  <a:schemeClr val="bg1"/>
                </a:solidFill>
                <a:latin typeface="黑体" panose="02010609060101010101" pitchFamily="49" charset="-122"/>
                <a:ea typeface="黑体" panose="02010609060101010101" pitchFamily="49" charset="-122"/>
              </a:rPr>
              <a:t>PART04 </a:t>
            </a:r>
            <a:r>
              <a:rPr lang="zh-CN" altLang="en-US" sz="1200" dirty="0">
                <a:solidFill>
                  <a:schemeClr val="bg1"/>
                </a:solidFill>
                <a:latin typeface="黑体" panose="02010609060101010101" pitchFamily="49" charset="-122"/>
                <a:ea typeface="黑体" panose="02010609060101010101" pitchFamily="49" charset="-122"/>
              </a:rPr>
              <a:t>如何选体育课？</a:t>
            </a:r>
            <a:endParaRPr lang="zh-CN" altLang="en-US" sz="1200" dirty="0">
              <a:solidFill>
                <a:schemeClr val="bg1"/>
              </a:solidFill>
              <a:latin typeface="黑体" panose="02010609060101010101" pitchFamily="49" charset="-122"/>
              <a:ea typeface="黑体" panose="02010609060101010101" pitchFamily="49" charset="-122"/>
            </a:endParaRPr>
          </a:p>
        </p:txBody>
      </p:sp>
      <p:sp>
        <p:nvSpPr>
          <p:cNvPr id="4" name="TextBox 3"/>
          <p:cNvSpPr txBox="1"/>
          <p:nvPr/>
        </p:nvSpPr>
        <p:spPr>
          <a:xfrm>
            <a:off x="611560" y="810191"/>
            <a:ext cx="7920880" cy="406146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lnSpc>
                <a:spcPct val="150000"/>
              </a:lnSpc>
            </a:pPr>
            <a:endParaRPr lang="en-US" altLang="zh-CN" sz="3200" b="1" dirty="0"/>
          </a:p>
          <a:p>
            <a:pPr algn="ctr">
              <a:lnSpc>
                <a:spcPct val="150000"/>
              </a:lnSpc>
            </a:pPr>
            <a:r>
              <a:rPr lang="zh-CN" altLang="zh-CN" sz="3200" b="1" dirty="0"/>
              <a:t>关于</a:t>
            </a:r>
            <a:r>
              <a:rPr lang="en-US" altLang="zh-CN" sz="3200" b="1" dirty="0"/>
              <a:t>2021</a:t>
            </a:r>
            <a:r>
              <a:rPr lang="zh-CN" altLang="zh-CN" sz="3200" b="1" dirty="0"/>
              <a:t>级新生体育课选课的通知</a:t>
            </a:r>
            <a:endParaRPr lang="en-US" altLang="zh-CN" sz="3200" b="1" dirty="0"/>
          </a:p>
          <a:p>
            <a:pPr algn="ctr">
              <a:lnSpc>
                <a:spcPct val="150000"/>
              </a:lnSpc>
            </a:pPr>
            <a:r>
              <a:rPr lang="en-US" altLang="zh-CN" sz="2400" b="1" dirty="0">
                <a:hlinkClick r:id="rId1"/>
              </a:rPr>
              <a:t>http://jwc.hbue.edu.cn/ae/c2/c704a241346/page.htm</a:t>
            </a:r>
            <a:endParaRPr lang="en-US" altLang="zh-CN" sz="2400" b="1" dirty="0"/>
          </a:p>
          <a:p>
            <a:pPr algn="ctr">
              <a:lnSpc>
                <a:spcPct val="150000"/>
              </a:lnSpc>
            </a:pPr>
            <a:r>
              <a:rPr lang="zh-CN" altLang="en-US" sz="3200" b="1" dirty="0"/>
              <a:t>详见教务处网站</a:t>
            </a:r>
            <a:endParaRPr lang="en-US" altLang="zh-CN" sz="3200" b="1" dirty="0"/>
          </a:p>
          <a:p>
            <a:pPr algn="ctr">
              <a:lnSpc>
                <a:spcPct val="150000"/>
              </a:lnSpc>
            </a:pPr>
            <a:endParaRPr lang="en-US" altLang="zh-CN" sz="3200" b="1" dirty="0"/>
          </a:p>
          <a:p>
            <a:pPr algn="ctr">
              <a:lnSpc>
                <a:spcPct val="150000"/>
              </a:lnSpc>
            </a:pPr>
            <a:endParaRPr lang="en-US" altLang="zh-CN" sz="20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99" y="0"/>
            <a:ext cx="9131401" cy="5143500"/>
          </a:xfrm>
          <a:prstGeom prst="rect">
            <a:avLst/>
          </a:prstGeom>
        </p:spPr>
      </p:pic>
      <p:sp>
        <p:nvSpPr>
          <p:cNvPr id="3" name="TextBox 2"/>
          <p:cNvSpPr txBox="1"/>
          <p:nvPr/>
        </p:nvSpPr>
        <p:spPr>
          <a:xfrm>
            <a:off x="1475654" y="1563638"/>
            <a:ext cx="5756937" cy="2308324"/>
          </a:xfrm>
          <a:prstGeom prst="rect">
            <a:avLst/>
          </a:prstGeom>
          <a:noFill/>
        </p:spPr>
        <p:txBody>
          <a:bodyPr wrap="square" rtlCol="0">
            <a:spAutoFit/>
          </a:bodyPr>
          <a:lstStyle/>
          <a:p>
            <a:pPr algn="ctr"/>
            <a:r>
              <a:rPr lang="zh-CN" altLang="en-US" sz="4800" dirty="0">
                <a:solidFill>
                  <a:schemeClr val="bg1"/>
                </a:solidFill>
                <a:latin typeface="黑体" panose="02010609060101010101" pitchFamily="49" charset="-122"/>
                <a:ea typeface="黑体" panose="02010609060101010101" pitchFamily="49" charset="-122"/>
              </a:rPr>
              <a:t>预祝同学们选课顺利</a:t>
            </a:r>
            <a:endParaRPr lang="en-US" altLang="zh-CN" sz="4800" dirty="0">
              <a:solidFill>
                <a:schemeClr val="bg1"/>
              </a:solidFill>
              <a:latin typeface="黑体" panose="02010609060101010101" pitchFamily="49" charset="-122"/>
              <a:ea typeface="黑体" panose="02010609060101010101" pitchFamily="49" charset="-122"/>
            </a:endParaRPr>
          </a:p>
          <a:p>
            <a:pPr algn="ctr"/>
            <a:endParaRPr lang="en-US" altLang="zh-CN" sz="4800" dirty="0">
              <a:solidFill>
                <a:schemeClr val="bg1"/>
              </a:solidFill>
              <a:latin typeface="黑体" panose="02010609060101010101" pitchFamily="49" charset="-122"/>
              <a:ea typeface="黑体" panose="02010609060101010101" pitchFamily="49" charset="-122"/>
            </a:endParaRPr>
          </a:p>
          <a:p>
            <a:pPr algn="ctr"/>
            <a:r>
              <a:rPr lang="zh-CN" altLang="en-US" sz="4800" dirty="0">
                <a:solidFill>
                  <a:schemeClr val="bg1"/>
                </a:solidFill>
                <a:latin typeface="黑体" panose="02010609060101010101" pitchFamily="49" charset="-122"/>
                <a:ea typeface="黑体" panose="02010609060101010101" pitchFamily="49" charset="-122"/>
              </a:rPr>
              <a:t>谢谢！</a:t>
            </a:r>
            <a:endParaRPr lang="zh-CN" altLang="en-US" sz="4800" dirty="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tags/tag1.xml><?xml version="1.0" encoding="utf-8"?>
<p:tagLst xmlns:p="http://schemas.openxmlformats.org/presentationml/2006/main">
  <p:tag name="KSO_WM_UNIT_TABLE_BEAUTIFY" val="smartTable{d99ac093-2d3f-4dc0-b080-2de529ca825d}"/>
</p:tagLst>
</file>

<file path=ppt/tags/tag2.xml><?xml version="1.0" encoding="utf-8"?>
<p:tagLst xmlns:p="http://schemas.openxmlformats.org/presentationml/2006/main">
  <p:tag name="KSO_WM_UNIT_PLACING_PICTURE_USER_VIEWPORT" val="{&quot;height&quot;:10590,&quot;width&quot;:1296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1737</Words>
  <Application>WPS 演示</Application>
  <PresentationFormat>全屏显示(16:9)</PresentationFormat>
  <Paragraphs>222</Paragraphs>
  <Slides>26</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Arial</vt:lpstr>
      <vt:lpstr>宋体</vt:lpstr>
      <vt:lpstr>Wingdings</vt:lpstr>
      <vt:lpstr>黑体</vt:lpstr>
      <vt:lpstr>Calibri</vt:lpstr>
      <vt:lpstr>Times New Roman</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Suker</cp:lastModifiedBy>
  <cp:revision>636</cp:revision>
  <dcterms:created xsi:type="dcterms:W3CDTF">2018-05-21T02:38:00Z</dcterms:created>
  <dcterms:modified xsi:type="dcterms:W3CDTF">2021-09-14T08:16:51Z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FEBD74CB371846CEB10FADD9E54DADC2</vt:lpwstr>
  </property>
  <property fmtid="{D5CDD505-2E9C-101B-9397-08002B2CF9AE}" pid="3" name="KSOProductBuildVer">
    <vt:lpwstr>2052-11.1.0.10700</vt:lpwstr>
  </property>
</Properties>
</file>